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098"/>
    <a:srgbClr val="D223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5B890-738A-462B-B99D-BD50D55DB99D}" v="92" dt="2022-12-07T17:14:11.872"/>
    <p1510:client id="{F8F3A3EF-A064-47C1-9674-41CCD5F5FAC0}" v="7" dt="2022-12-07T22:15:11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822AC5-EEF8-1AEF-AAB3-A4A144AB0D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10363200" cy="2057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6000" b="0">
                <a:solidFill>
                  <a:srgbClr val="D2232A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0155AD-16E6-8468-C98B-A19F3F1C78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886200"/>
            <a:ext cx="10363200" cy="682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 i="0">
                <a:solidFill>
                  <a:srgbClr val="296098"/>
                </a:solidFill>
                <a:latin typeface="MADE Evolve Sans" panose="020005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6548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6B4-9B72-CCA7-0527-37CD1AEC3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11274552" cy="6858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4000" b="1">
                <a:solidFill>
                  <a:srgbClr val="D2232A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D383E6D-6848-6326-2FDF-52362E1C9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28799"/>
            <a:ext cx="11274552" cy="401421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MADE Evolve Sans" panose="02000503000000020004" pitchFamily="50" charset="0"/>
              </a:defRPr>
            </a:lvl1pPr>
            <a:lvl2pPr>
              <a:defRPr>
                <a:solidFill>
                  <a:srgbClr val="000000"/>
                </a:solidFill>
                <a:latin typeface="MADE Evolve Sans" panose="02000503000000020004" pitchFamily="50" charset="0"/>
              </a:defRPr>
            </a:lvl2pPr>
            <a:lvl3pPr>
              <a:defRPr>
                <a:solidFill>
                  <a:srgbClr val="000000"/>
                </a:solidFill>
                <a:latin typeface="MADE Evolve Sans" panose="02000503000000020004" pitchFamily="50" charset="0"/>
              </a:defRPr>
            </a:lvl3pPr>
            <a:lvl4pPr>
              <a:defRPr>
                <a:solidFill>
                  <a:srgbClr val="000000"/>
                </a:solidFill>
                <a:latin typeface="MADE Evolve Sans" panose="02000503000000020004" pitchFamily="50" charset="0"/>
              </a:defRPr>
            </a:lvl4pPr>
            <a:lvl5pPr>
              <a:defRPr>
                <a:solidFill>
                  <a:srgbClr val="000000"/>
                </a:solidFill>
                <a:latin typeface="MADE Evolve Sans" panose="0200050300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3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04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1CA4B4-CF61-7A45-E39F-DA8F2F9B15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6062472"/>
            <a:ext cx="1371600" cy="514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ECE6B8-D16B-E852-9F67-667307192941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gradFill flip="none" rotWithShape="1">
            <a:gsLst>
              <a:gs pos="0">
                <a:srgbClr val="1D5887"/>
              </a:gs>
              <a:gs pos="38000">
                <a:srgbClr val="072552"/>
              </a:gs>
              <a:gs pos="100000">
                <a:srgbClr val="0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6603E-3C1C-5D02-F844-5FA77751DF58}"/>
              </a:ext>
            </a:extLst>
          </p:cNvPr>
          <p:cNvSpPr txBox="1"/>
          <p:nvPr userDrawn="1"/>
        </p:nvSpPr>
        <p:spPr>
          <a:xfrm>
            <a:off x="457200" y="189011"/>
            <a:ext cx="22674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Museo 700" panose="02000000000000000000" pitchFamily="50" charset="0"/>
              </a:rPr>
              <a:t>Respected. Educated. Accredited.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MADE Evolve Sans" panose="02000503000000020004" pitchFamily="50" charset="0"/>
              </a:rPr>
              <a:t>The ASA Difference</a:t>
            </a:r>
          </a:p>
        </p:txBody>
      </p:sp>
      <p:pic>
        <p:nvPicPr>
          <p:cNvPr id="13" name="Picture 1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ABC841A-CD8F-B922-9685-D288FA120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1" y="107173"/>
            <a:ext cx="2074384" cy="4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372E-B889-9D84-6108-AC26D26B4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ASA Difference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EF483-E056-CF62-00DD-7296DD1D5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00920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A5FA-7E61-E300-A3CE-7B6FE6028A2D}"/>
              </a:ext>
            </a:extLst>
          </p:cNvPr>
          <p:cNvSpPr/>
          <p:nvPr/>
        </p:nvSpPr>
        <p:spPr>
          <a:xfrm rot="-900000">
            <a:off x="6803136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977"/>
            <a:ext cx="5638800" cy="6170023"/>
          </a:xfrm>
        </p:spPr>
        <p:txBody>
          <a:bodyPr anchor="ctr" anchorCtr="0"/>
          <a:lstStyle/>
          <a:p>
            <a:r>
              <a:rPr lang="en-US" dirty="0"/>
              <a:t>ASA is devoted to providing the highest possible standards in all areas of ethics, professionalism, education and designation.</a:t>
            </a:r>
          </a:p>
        </p:txBody>
      </p:sp>
      <p:pic>
        <p:nvPicPr>
          <p:cNvPr id="7" name="Picture 6" descr="A person using a microscope&#10;&#10;Description automatically generated with low confidence">
            <a:extLst>
              <a:ext uri="{FF2B5EF4-FFF2-40B4-BE49-F238E27FC236}">
                <a16:creationId xmlns:a16="http://schemas.microsoft.com/office/drawing/2014/main" id="{F4505326-0002-0595-9A6D-4318065E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414016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3274DF-3A02-1DE2-F6A1-375952A08055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1A995-08CA-D32A-0A6D-7430B8D38339}"/>
              </a:ext>
            </a:extLst>
          </p:cNvPr>
          <p:cNvSpPr/>
          <p:nvPr/>
        </p:nvSpPr>
        <p:spPr>
          <a:xfrm>
            <a:off x="0" y="6057491"/>
            <a:ext cx="12192000" cy="800509"/>
          </a:xfrm>
          <a:prstGeom prst="rect">
            <a:avLst/>
          </a:prstGeom>
          <a:solidFill>
            <a:srgbClr val="29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6686"/>
            <a:ext cx="5638800" cy="3813860"/>
          </a:xfrm>
        </p:spPr>
        <p:txBody>
          <a:bodyPr anchor="ctr" anchorCtr="0"/>
          <a:lstStyle/>
          <a:p>
            <a:r>
              <a:rPr lang="en-US" dirty="0"/>
              <a:t>Don’t risk your appraisal being inaccurate. Hire an ASA accredited appraiser.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049F8-18C3-EEBE-2A88-6B018E9AD2F9}"/>
              </a:ext>
            </a:extLst>
          </p:cNvPr>
          <p:cNvSpPr txBox="1"/>
          <p:nvPr/>
        </p:nvSpPr>
        <p:spPr>
          <a:xfrm>
            <a:off x="0" y="4510546"/>
            <a:ext cx="6096000" cy="794064"/>
          </a:xfrm>
          <a:prstGeom prst="rect">
            <a:avLst/>
          </a:prstGeom>
          <a:solidFill>
            <a:srgbClr val="D2232A"/>
          </a:solidFill>
        </p:spPr>
        <p:txBody>
          <a:bodyPr wrap="square" lIns="457200" tIns="118872" rIns="118872" bIns="11887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CONTACT ME</a:t>
            </a:r>
          </a:p>
          <a:p>
            <a:r>
              <a:rPr lang="en-US" b="1" dirty="0">
                <a:solidFill>
                  <a:schemeClr val="bg1"/>
                </a:solidFill>
              </a:rPr>
              <a:t>for your next appraisal.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B7F7E-371A-E12C-EA8B-FADB4E334C02}"/>
              </a:ext>
            </a:extLst>
          </p:cNvPr>
          <p:cNvSpPr txBox="1"/>
          <p:nvPr/>
        </p:nvSpPr>
        <p:spPr>
          <a:xfrm>
            <a:off x="6476999" y="3427608"/>
            <a:ext cx="563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/>
              <a:t>Name and credentials</a:t>
            </a:r>
          </a:p>
          <a:p>
            <a:pPr algn="ctr"/>
            <a:r>
              <a:rPr lang="en-US" sz="3200" b="1" dirty="0"/>
              <a:t>Company name</a:t>
            </a:r>
          </a:p>
        </p:txBody>
      </p:sp>
      <p:pic>
        <p:nvPicPr>
          <p:cNvPr id="10" name="Picture 9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6AEE009-0D1E-C7DD-B84F-03D82D2AF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12" y="4149025"/>
            <a:ext cx="2847975" cy="2524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EFDF93-487F-A39E-EB6B-BEB74E0F3143}"/>
              </a:ext>
            </a:extLst>
          </p:cNvPr>
          <p:cNvSpPr txBox="1"/>
          <p:nvPr/>
        </p:nvSpPr>
        <p:spPr>
          <a:xfrm>
            <a:off x="457200" y="6303818"/>
            <a:ext cx="563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(555) 555-5555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1ACB9-D7C9-764D-6A0F-7BA686C96CA0}"/>
              </a:ext>
            </a:extLst>
          </p:cNvPr>
          <p:cNvSpPr txBox="1"/>
          <p:nvPr/>
        </p:nvSpPr>
        <p:spPr>
          <a:xfrm>
            <a:off x="6096000" y="6262300"/>
            <a:ext cx="609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www.reallygreatsite.com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02311-2CB3-735C-F67D-A82BBF77C0AA}"/>
              </a:ext>
            </a:extLst>
          </p:cNvPr>
          <p:cNvSpPr txBox="1"/>
          <p:nvPr/>
        </p:nvSpPr>
        <p:spPr>
          <a:xfrm>
            <a:off x="8306585" y="1009500"/>
            <a:ext cx="1828800" cy="2057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223625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117699-A41F-C4E9-04E1-4445F9A52D76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977"/>
            <a:ext cx="5638800" cy="6170023"/>
          </a:xfrm>
        </p:spPr>
        <p:txBody>
          <a:bodyPr anchor="ctr" anchorCtr="0"/>
          <a:lstStyle/>
          <a:p>
            <a:r>
              <a:rPr lang="en-US" dirty="0"/>
              <a:t>When it comes to valuing an asset, there is no room for error.</a:t>
            </a:r>
          </a:p>
        </p:txBody>
      </p:sp>
      <p:pic>
        <p:nvPicPr>
          <p:cNvPr id="9" name="Picture 8" descr="A person looking through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5ABEE51E-5FEB-81CD-EB60-0065A61AC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2" y="2416583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7DF912-2573-97B8-C27A-F7F5E35D190D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0E51E-FC32-4F70-B5AE-6AD0E42E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5638800" cy="685800"/>
          </a:xfrm>
        </p:spPr>
        <p:txBody>
          <a:bodyPr/>
          <a:lstStyle/>
          <a:p>
            <a:r>
              <a:rPr lang="en-US" dirty="0"/>
              <a:t>Especially for: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8680C-CEED-5434-5CD1-2C2D29997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28799"/>
            <a:ext cx="5638800" cy="4014216"/>
          </a:xfrm>
        </p:spPr>
        <p:txBody>
          <a:bodyPr/>
          <a:lstStyle/>
          <a:p>
            <a:r>
              <a:rPr lang="en-US" dirty="0"/>
              <a:t>Insurance Needs</a:t>
            </a:r>
          </a:p>
          <a:p>
            <a:r>
              <a:rPr lang="en-US" dirty="0"/>
              <a:t>Asset Transfers</a:t>
            </a:r>
          </a:p>
          <a:p>
            <a:r>
              <a:rPr lang="en-US" dirty="0"/>
              <a:t>Bankruptcy</a:t>
            </a:r>
          </a:p>
          <a:p>
            <a:r>
              <a:rPr lang="en-US" dirty="0"/>
              <a:t>Litigation &amp; Divorce Matters</a:t>
            </a:r>
          </a:p>
          <a:p>
            <a:r>
              <a:rPr lang="en-US" dirty="0"/>
              <a:t>Financial Reporting</a:t>
            </a:r>
          </a:p>
          <a:p>
            <a:r>
              <a:rPr lang="en-US" dirty="0"/>
              <a:t>Expert Witness Testimony</a:t>
            </a:r>
          </a:p>
        </p:txBody>
      </p:sp>
      <p:pic>
        <p:nvPicPr>
          <p:cNvPr id="8" name="Picture 7" descr="A person standing next to a large machine&#10;&#10;Description automatically generated with low confidence">
            <a:extLst>
              <a:ext uri="{FF2B5EF4-FFF2-40B4-BE49-F238E27FC236}">
                <a16:creationId xmlns:a16="http://schemas.microsoft.com/office/drawing/2014/main" id="{F7E613F5-42FF-901B-EBE3-C851C9CF0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2" y="2416583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AC38C7-DE2E-2D0B-0C15-9715097FBB58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269"/>
            <a:ext cx="5638800" cy="6178731"/>
          </a:xfrm>
        </p:spPr>
        <p:txBody>
          <a:bodyPr anchor="ctr" anchorCtr="0"/>
          <a:lstStyle/>
          <a:p>
            <a:r>
              <a:rPr lang="en-US" dirty="0"/>
              <a:t>Value matters, and so does the professional hired to make the value determination.</a:t>
            </a:r>
          </a:p>
        </p:txBody>
      </p:sp>
      <p:pic>
        <p:nvPicPr>
          <p:cNvPr id="7" name="Picture 6" descr="A picture containing text, person, computer, vending machine&#10;&#10;Description automatically generated">
            <a:extLst>
              <a:ext uri="{FF2B5EF4-FFF2-40B4-BE49-F238E27FC236}">
                <a16:creationId xmlns:a16="http://schemas.microsoft.com/office/drawing/2014/main" id="{C9B4CA27-D257-D5DA-7805-953E62DF2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2" y="2414016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C33F40-D29D-0ECB-E7A7-FFCEEAA5661D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269"/>
            <a:ext cx="5638800" cy="6178731"/>
          </a:xfrm>
        </p:spPr>
        <p:txBody>
          <a:bodyPr anchor="ctr" anchorCtr="0"/>
          <a:lstStyle/>
          <a:p>
            <a:r>
              <a:rPr lang="en-US" dirty="0"/>
              <a:t>A qualified expert’s experience and education are the factors that can make all the difference.</a:t>
            </a:r>
          </a:p>
        </p:txBody>
      </p:sp>
      <p:pic>
        <p:nvPicPr>
          <p:cNvPr id="9" name="Picture 8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302FBBBB-779A-2D9C-C51F-7C244007B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2" y="2416583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7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DBF393-DA46-ABE7-BB06-137156887BF4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977"/>
            <a:ext cx="5638800" cy="6170023"/>
          </a:xfrm>
        </p:spPr>
        <p:txBody>
          <a:bodyPr anchor="ctr" anchorCtr="0"/>
          <a:lstStyle/>
          <a:p>
            <a:r>
              <a:rPr lang="en-US" dirty="0"/>
              <a:t>For peace of mind that you have hired the most highly qualified, ethical and experienced professional, always look for the ASA accreditation.</a:t>
            </a:r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5F2C6EA-C662-E093-B324-45294E09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2" y="2414016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5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D2665A-17AC-AB5D-82FA-B161D2E1F66E}"/>
              </a:ext>
            </a:extLst>
          </p:cNvPr>
          <p:cNvSpPr/>
          <p:nvPr/>
        </p:nvSpPr>
        <p:spPr>
          <a:xfrm rot="-900000">
            <a:off x="6805003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269"/>
            <a:ext cx="5638800" cy="6178731"/>
          </a:xfrm>
        </p:spPr>
        <p:txBody>
          <a:bodyPr anchor="ctr" anchorCtr="0"/>
          <a:lstStyle/>
          <a:p>
            <a:r>
              <a:rPr lang="en-US" dirty="0"/>
              <a:t>The Accredited Senior Appraiser (ASA) is the most stringent and respected accreditation in the appraisal profession.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4C13BDE-B421-FE3C-C4D2-CFD772A59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2" y="2416583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2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E51E-FC32-4F70-B5AE-6AD0E42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ASAs are required to: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8680C-CEED-5434-5CD1-2C2D29997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Successfully complete 100 hours of valuation education, AND four three-hour exams;</a:t>
            </a:r>
          </a:p>
          <a:p>
            <a:r>
              <a:rPr lang="en-US" dirty="0"/>
              <a:t>Take an ethics course and pass a test on a set of appraisal standards called USPAP;</a:t>
            </a:r>
          </a:p>
          <a:p>
            <a:r>
              <a:rPr lang="en-US" dirty="0"/>
              <a:t>Submit a valuation report and pass a peer review process regarding it;</a:t>
            </a:r>
          </a:p>
          <a:p>
            <a:r>
              <a:rPr lang="en-US" dirty="0"/>
              <a:t>Demonstrate 10,000 hours of valuation experience;</a:t>
            </a:r>
          </a:p>
          <a:p>
            <a:r>
              <a:rPr lang="en-US" dirty="0"/>
              <a:t>Complete 100 hours of continuing education and professional activities and reaccredit every five years; plus</a:t>
            </a:r>
          </a:p>
          <a:p>
            <a:r>
              <a:rPr lang="en-US" dirty="0"/>
              <a:t>Meet additional advanced specialized criteria for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269494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4CBF132-B7AE-5942-3252-8A0209B19B55}"/>
              </a:ext>
            </a:extLst>
          </p:cNvPr>
          <p:cNvSpPr/>
          <p:nvPr/>
        </p:nvSpPr>
        <p:spPr>
          <a:xfrm rot="-900000">
            <a:off x="6803136" y="1502183"/>
            <a:ext cx="4539559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8D8B-F0D6-78A9-D0F8-A883B74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6686"/>
            <a:ext cx="5638800" cy="6161314"/>
          </a:xfrm>
        </p:spPr>
        <p:txBody>
          <a:bodyPr anchor="ctr" anchorCtr="0"/>
          <a:lstStyle/>
          <a:p>
            <a:r>
              <a:rPr lang="en-US" dirty="0"/>
              <a:t>ASA is the oldest and only major appraisal organization representing all appraisal specialists.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505D8A-DC69-D4AD-583D-22F2949B786B}"/>
              </a:ext>
            </a:extLst>
          </p:cNvPr>
          <p:cNvGrpSpPr>
            <a:grpSpLocks noChangeAspect="1"/>
          </p:cNvGrpSpPr>
          <p:nvPr/>
        </p:nvGrpSpPr>
        <p:grpSpPr>
          <a:xfrm>
            <a:off x="6735579" y="1293386"/>
            <a:ext cx="4574441" cy="4572000"/>
            <a:chOff x="6077648" y="853448"/>
            <a:chExt cx="5829151" cy="5826041"/>
          </a:xfrm>
        </p:grpSpPr>
        <p:pic>
          <p:nvPicPr>
            <p:cNvPr id="23" name="Picture 22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695E2BBE-8283-0D29-168F-721CCA201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920" y="3778444"/>
              <a:ext cx="1828800" cy="1028700"/>
            </a:xfrm>
            <a:prstGeom prst="rect">
              <a:avLst/>
            </a:prstGeom>
          </p:spPr>
        </p:pic>
        <p:pic>
          <p:nvPicPr>
            <p:cNvPr id="25" name="Picture 24" descr="A picture containing indoor, person&#10;&#10;Description automatically generated">
              <a:extLst>
                <a:ext uri="{FF2B5EF4-FFF2-40B4-BE49-F238E27FC236}">
                  <a16:creationId xmlns:a16="http://schemas.microsoft.com/office/drawing/2014/main" id="{FEE49727-6257-A23B-CFE2-1DBA64C7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84" y="1913719"/>
              <a:ext cx="1828800" cy="1028700"/>
            </a:xfrm>
            <a:prstGeom prst="rect">
              <a:avLst/>
            </a:prstGeom>
          </p:spPr>
        </p:pic>
        <p:pic>
          <p:nvPicPr>
            <p:cNvPr id="27" name="Picture 26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A4E8D87D-1BC2-C066-867C-2CED47AA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648" y="2976203"/>
              <a:ext cx="1828800" cy="1028700"/>
            </a:xfrm>
            <a:prstGeom prst="rect">
              <a:avLst/>
            </a:prstGeom>
          </p:spPr>
        </p:pic>
        <p:pic>
          <p:nvPicPr>
            <p:cNvPr id="31" name="Picture 30" descr="A person sitting at a table&#10;&#10;Description automatically generated with medium confidence">
              <a:extLst>
                <a:ext uri="{FF2B5EF4-FFF2-40B4-BE49-F238E27FC236}">
                  <a16:creationId xmlns:a16="http://schemas.microsoft.com/office/drawing/2014/main" id="{0E7AED6C-EC11-E90A-8F65-DEAD768E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384" y="2978344"/>
              <a:ext cx="1028700" cy="1828800"/>
            </a:xfrm>
            <a:prstGeom prst="rect">
              <a:avLst/>
            </a:prstGeom>
          </p:spPr>
        </p:pic>
        <p:pic>
          <p:nvPicPr>
            <p:cNvPr id="33" name="Picture 32" descr="A person in a suit and tie&#10;&#10;Description automatically generated with low confidence">
              <a:extLst>
                <a:ext uri="{FF2B5EF4-FFF2-40B4-BE49-F238E27FC236}">
                  <a16:creationId xmlns:a16="http://schemas.microsoft.com/office/drawing/2014/main" id="{19C6B02E-D9D6-18C2-BF46-1322A948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772" y="2714908"/>
              <a:ext cx="1828800" cy="1028700"/>
            </a:xfrm>
            <a:prstGeom prst="rect">
              <a:avLst/>
            </a:prstGeom>
          </p:spPr>
        </p:pic>
        <p:pic>
          <p:nvPicPr>
            <p:cNvPr id="35" name="Picture 34" descr="A picture containing text, person, indoor&#10;&#10;Description automatically generated">
              <a:extLst>
                <a:ext uri="{FF2B5EF4-FFF2-40B4-BE49-F238E27FC236}">
                  <a16:creationId xmlns:a16="http://schemas.microsoft.com/office/drawing/2014/main" id="{A7C6AE84-6323-3D47-967D-C7FE9EC5A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826" y="4850689"/>
              <a:ext cx="1828800" cy="1028700"/>
            </a:xfrm>
            <a:prstGeom prst="rect">
              <a:avLst/>
            </a:prstGeom>
          </p:spPr>
        </p:pic>
        <p:pic>
          <p:nvPicPr>
            <p:cNvPr id="37" name="Picture 36" descr="A group of people wearing hard hats&#10;&#10;Description automatically generated with medium confidence">
              <a:extLst>
                <a:ext uri="{FF2B5EF4-FFF2-40B4-BE49-F238E27FC236}">
                  <a16:creationId xmlns:a16="http://schemas.microsoft.com/office/drawing/2014/main" id="{752A315C-6A0C-9FEF-3C91-5C066B709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588" y="4850689"/>
              <a:ext cx="1028700" cy="1828800"/>
            </a:xfrm>
            <a:prstGeom prst="rect">
              <a:avLst/>
            </a:prstGeom>
          </p:spPr>
        </p:pic>
        <p:pic>
          <p:nvPicPr>
            <p:cNvPr id="39" name="Picture 38" descr="A person taking a selfie&#10;&#10;Description automatically generated with medium confidence">
              <a:extLst>
                <a:ext uri="{FF2B5EF4-FFF2-40B4-BE49-F238E27FC236}">
                  <a16:creationId xmlns:a16="http://schemas.microsoft.com/office/drawing/2014/main" id="{FE41A216-F533-8380-7AD0-41F1D84D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999" y="4850689"/>
              <a:ext cx="1828800" cy="1028700"/>
            </a:xfrm>
            <a:prstGeom prst="rect">
              <a:avLst/>
            </a:prstGeom>
          </p:spPr>
        </p:pic>
        <p:pic>
          <p:nvPicPr>
            <p:cNvPr id="43" name="Picture 4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B1DFD389-5C49-F898-51AF-F361AFABF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236" y="1914808"/>
              <a:ext cx="1028700" cy="1828800"/>
            </a:xfrm>
            <a:prstGeom prst="rect">
              <a:avLst/>
            </a:prstGeom>
          </p:spPr>
        </p:pic>
        <p:pic>
          <p:nvPicPr>
            <p:cNvPr id="45" name="Picture 44" descr="A person standing in front of a large truck&#10;&#10;Description automatically generated with low confidence">
              <a:extLst>
                <a:ext uri="{FF2B5EF4-FFF2-40B4-BE49-F238E27FC236}">
                  <a16:creationId xmlns:a16="http://schemas.microsoft.com/office/drawing/2014/main" id="{DFA0E749-4E81-CD2D-DAE9-D23F5684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747" y="853448"/>
              <a:ext cx="10287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20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67DB6312BB8449E8193CFBDA3E684" ma:contentTypeVersion="16" ma:contentTypeDescription="Create a new document." ma:contentTypeScope="" ma:versionID="5c84e68badc9d6f837b4a421fe20afd2">
  <xsd:schema xmlns:xsd="http://www.w3.org/2001/XMLSchema" xmlns:xs="http://www.w3.org/2001/XMLSchema" xmlns:p="http://schemas.microsoft.com/office/2006/metadata/properties" xmlns:ns2="a4ac431b-a399-4f87-afa4-14c0e306c044" xmlns:ns3="9c196df8-1587-4d15-8b0e-1e8e39546bca" targetNamespace="http://schemas.microsoft.com/office/2006/metadata/properties" ma:root="true" ma:fieldsID="75f3ffd5f3a4c47a9fec505f88874b59" ns2:_="" ns3:_="">
    <xsd:import namespace="a4ac431b-a399-4f87-afa4-14c0e306c044"/>
    <xsd:import namespace="9c196df8-1587-4d15-8b0e-1e8e39546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c431b-a399-4f87-afa4-14c0e30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5be6f7-758e-4467-b2f5-10eb7b8adf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96df8-1587-4d15-8b0e-1e8e39546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e13785-5ffb-4957-a56d-119f35947fa9}" ma:internalName="TaxCatchAll" ma:showField="CatchAllData" ma:web="9c196df8-1587-4d15-8b0e-1e8e39546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196df8-1587-4d15-8b0e-1e8e39546bca" xsi:nil="true"/>
    <lcf76f155ced4ddcb4097134ff3c332f xmlns="a4ac431b-a399-4f87-afa4-14c0e306c0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1BDFBE-96EB-46A5-B3A8-441605D80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AAEF1-BF71-4887-AB21-C1B9D48ED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c431b-a399-4f87-afa4-14c0e306c044"/>
    <ds:schemaRef ds:uri="9c196df8-1587-4d15-8b0e-1e8e39546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23938-1494-41C2-A4F9-771B2D0AA87E}">
  <ds:schemaRefs>
    <ds:schemaRef ds:uri="http://schemas.microsoft.com/office/2006/metadata/properties"/>
    <ds:schemaRef ds:uri="http://schemas.microsoft.com/office/infopath/2007/PartnerControls"/>
    <ds:schemaRef ds:uri="9c196df8-1587-4d15-8b0e-1e8e39546bca"/>
    <ds:schemaRef ds:uri="a4ac431b-a399-4f87-afa4-14c0e306c0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260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MADE Evolve Sans</vt:lpstr>
      <vt:lpstr>Museo 700</vt:lpstr>
      <vt:lpstr>Office Theme</vt:lpstr>
      <vt:lpstr>The ASA Difference</vt:lpstr>
      <vt:lpstr>When it comes to valuing an asset, there is no room for error.</vt:lpstr>
      <vt:lpstr>Especially for:</vt:lpstr>
      <vt:lpstr>Value matters, and so does the professional hired to make the value determination.</vt:lpstr>
      <vt:lpstr>A qualified expert’s experience and education are the factors that can make all the difference.</vt:lpstr>
      <vt:lpstr>For peace of mind that you have hired the most highly qualified, ethical and experienced professional, always look for the ASA accreditation.</vt:lpstr>
      <vt:lpstr>The Accredited Senior Appraiser (ASA) is the most stringent and respected accreditation in the appraisal profession.</vt:lpstr>
      <vt:lpstr>ASAs are required to:</vt:lpstr>
      <vt:lpstr>ASA is the oldest and only major appraisal organization representing all appraisal specialists.</vt:lpstr>
      <vt:lpstr>ASA is devoted to providing the highest possible standards in all areas of ethics, professionalism, education and designation.</vt:lpstr>
      <vt:lpstr>Don’t risk your appraisal being inaccurate. Hire an ASA accredited appraiser.</vt:lpstr>
    </vt:vector>
  </TitlesOfParts>
  <Company>American Society of Appraisers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J. Paradis</dc:creator>
  <cp:lastModifiedBy>Todd J. Paradis</cp:lastModifiedBy>
  <cp:revision>3</cp:revision>
  <dcterms:created xsi:type="dcterms:W3CDTF">2022-12-07T08:16:23Z</dcterms:created>
  <dcterms:modified xsi:type="dcterms:W3CDTF">2022-12-07T22:16:54Z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0x010100B5E67DB6312BB8449E8193CFBDA3E684</vt:lpwstr>
  </property>
</Properties>
</file>