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drawings/drawing2.xml" ContentType="application/vnd.openxmlformats-officedocument.drawingml.chartshapes+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58" r:id="rId7"/>
    <p:sldId id="262" r:id="rId8"/>
    <p:sldId id="273" r:id="rId9"/>
    <p:sldId id="274" r:id="rId10"/>
    <p:sldId id="264" r:id="rId11"/>
    <p:sldId id="265" r:id="rId12"/>
    <p:sldId id="266" r:id="rId13"/>
    <p:sldId id="267" r:id="rId14"/>
    <p:sldId id="268" r:id="rId15"/>
    <p:sldId id="269" r:id="rId16"/>
    <p:sldId id="270" r:id="rId17"/>
    <p:sldId id="271" r:id="rId18"/>
    <p:sldId id="275" r:id="rId19"/>
    <p:sldId id="276" r:id="rId20"/>
    <p:sldId id="272"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Lusnic" initials="K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2641"/>
    <a:srgbClr val="82A3A1"/>
    <a:srgbClr val="A50021"/>
    <a:srgbClr val="680000"/>
    <a:srgbClr val="011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164D39-1B4D-431C-B57D-9C679730376D}" v="599" dt="2019-10-08T09:54:25.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256" autoAdjust="0"/>
  </p:normalViewPr>
  <p:slideViewPr>
    <p:cSldViewPr snapToGrid="0">
      <p:cViewPr>
        <p:scale>
          <a:sx n="95" d="100"/>
          <a:sy n="95" d="100"/>
        </p:scale>
        <p:origin x="-7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ath Alkhalaf" userId="2428aa54-c2d9-43cb-8d95-082f2bc4bf6c" providerId="ADAL" clId="{AC164D39-1B4D-431C-B57D-9C679730376D}"/>
    <pc:docChg chg="undo custSel mod modSld">
      <pc:chgData name="Muath Alkhalaf" userId="2428aa54-c2d9-43cb-8d95-082f2bc4bf6c" providerId="ADAL" clId="{AC164D39-1B4D-431C-B57D-9C679730376D}" dt="2019-10-08T09:54:49.289" v="603" actId="27918"/>
      <pc:docMkLst>
        <pc:docMk/>
      </pc:docMkLst>
      <pc:sldChg chg="setBg">
        <pc:chgData name="Muath Alkhalaf" userId="2428aa54-c2d9-43cb-8d95-082f2bc4bf6c" providerId="ADAL" clId="{AC164D39-1B4D-431C-B57D-9C679730376D}" dt="2019-10-08T07:42:59.124" v="68"/>
        <pc:sldMkLst>
          <pc:docMk/>
          <pc:sldMk cId="1252035629" sldId="256"/>
        </pc:sldMkLst>
      </pc:sldChg>
      <pc:sldChg chg="addSp delSp modSp mod">
        <pc:chgData name="Muath Alkhalaf" userId="2428aa54-c2d9-43cb-8d95-082f2bc4bf6c" providerId="ADAL" clId="{AC164D39-1B4D-431C-B57D-9C679730376D}" dt="2019-10-08T07:41:29.747" v="66"/>
        <pc:sldMkLst>
          <pc:docMk/>
          <pc:sldMk cId="1319558811" sldId="264"/>
        </pc:sldMkLst>
        <pc:spChg chg="mod">
          <ac:chgData name="Muath Alkhalaf" userId="2428aa54-c2d9-43cb-8d95-082f2bc4bf6c" providerId="ADAL" clId="{AC164D39-1B4D-431C-B57D-9C679730376D}" dt="2019-10-08T07:25:37.365" v="14" actId="1076"/>
          <ac:spMkLst>
            <pc:docMk/>
            <pc:sldMk cId="1319558811" sldId="264"/>
            <ac:spMk id="6" creationId="{8E4F5DDB-55BF-4023-8F6A-455CB13CF18D}"/>
          </ac:spMkLst>
        </pc:spChg>
        <pc:graphicFrameChg chg="add mod">
          <ac:chgData name="Muath Alkhalaf" userId="2428aa54-c2d9-43cb-8d95-082f2bc4bf6c" providerId="ADAL" clId="{AC164D39-1B4D-431C-B57D-9C679730376D}" dt="2019-10-08T07:41:29.747" v="66"/>
          <ac:graphicFrameMkLst>
            <pc:docMk/>
            <pc:sldMk cId="1319558811" sldId="264"/>
            <ac:graphicFrameMk id="7" creationId="{6B8E0271-50F6-40D3-BD72-CA975AFF9BC4}"/>
          </ac:graphicFrameMkLst>
        </pc:graphicFrameChg>
        <pc:picChg chg="del mod">
          <ac:chgData name="Muath Alkhalaf" userId="2428aa54-c2d9-43cb-8d95-082f2bc4bf6c" providerId="ADAL" clId="{AC164D39-1B4D-431C-B57D-9C679730376D}" dt="2019-10-08T07:25:23.860" v="13" actId="478"/>
          <ac:picMkLst>
            <pc:docMk/>
            <pc:sldMk cId="1319558811" sldId="264"/>
            <ac:picMk id="2" creationId="{86B87D6B-093C-4705-9597-8F6275205FEA}"/>
          </ac:picMkLst>
        </pc:picChg>
      </pc:sldChg>
      <pc:sldChg chg="addSp delSp modSp mod setBg setClrOvrMap">
        <pc:chgData name="Muath Alkhalaf" userId="2428aa54-c2d9-43cb-8d95-082f2bc4bf6c" providerId="ADAL" clId="{AC164D39-1B4D-431C-B57D-9C679730376D}" dt="2019-10-08T08:04:02.803" v="167" actId="1076"/>
        <pc:sldMkLst>
          <pc:docMk/>
          <pc:sldMk cId="2005399766" sldId="266"/>
        </pc:sldMkLst>
        <pc:spChg chg="mod">
          <ac:chgData name="Muath Alkhalaf" userId="2428aa54-c2d9-43cb-8d95-082f2bc4bf6c" providerId="ADAL" clId="{AC164D39-1B4D-431C-B57D-9C679730376D}" dt="2019-10-08T07:47:18.964" v="86" actId="26606"/>
          <ac:spMkLst>
            <pc:docMk/>
            <pc:sldMk cId="2005399766" sldId="266"/>
            <ac:spMk id="4" creationId="{00000000-0000-0000-0000-000000000000}"/>
          </ac:spMkLst>
        </pc:spChg>
        <pc:spChg chg="mod ord">
          <ac:chgData name="Muath Alkhalaf" userId="2428aa54-c2d9-43cb-8d95-082f2bc4bf6c" providerId="ADAL" clId="{AC164D39-1B4D-431C-B57D-9C679730376D}" dt="2019-10-08T08:03:53.164" v="166" actId="1076"/>
          <ac:spMkLst>
            <pc:docMk/>
            <pc:sldMk cId="2005399766" sldId="266"/>
            <ac:spMk id="5" creationId="{00000000-0000-0000-0000-000000000000}"/>
          </ac:spMkLst>
        </pc:spChg>
        <pc:spChg chg="add del">
          <ac:chgData name="Muath Alkhalaf" userId="2428aa54-c2d9-43cb-8d95-082f2bc4bf6c" providerId="ADAL" clId="{AC164D39-1B4D-431C-B57D-9C679730376D}" dt="2019-10-08T07:47:13.668" v="83" actId="26606"/>
          <ac:spMkLst>
            <pc:docMk/>
            <pc:sldMk cId="2005399766" sldId="266"/>
            <ac:spMk id="11" creationId="{F5493CFF-E43B-4B10-ACE1-C8A1246629EA}"/>
          </ac:spMkLst>
        </pc:spChg>
        <pc:spChg chg="add del">
          <ac:chgData name="Muath Alkhalaf" userId="2428aa54-c2d9-43cb-8d95-082f2bc4bf6c" providerId="ADAL" clId="{AC164D39-1B4D-431C-B57D-9C679730376D}" dt="2019-10-08T07:47:18.964" v="86" actId="26606"/>
          <ac:spMkLst>
            <pc:docMk/>
            <pc:sldMk cId="2005399766" sldId="266"/>
            <ac:spMk id="13" creationId="{867D4867-5BA7-4462-B2F6-A23F4A622AA7}"/>
          </ac:spMkLst>
        </pc:spChg>
        <pc:graphicFrameChg chg="add mod">
          <ac:chgData name="Muath Alkhalaf" userId="2428aa54-c2d9-43cb-8d95-082f2bc4bf6c" providerId="ADAL" clId="{AC164D39-1B4D-431C-B57D-9C679730376D}" dt="2019-10-08T08:04:02.803" v="167" actId="1076"/>
          <ac:graphicFrameMkLst>
            <pc:docMk/>
            <pc:sldMk cId="2005399766" sldId="266"/>
            <ac:graphicFrameMk id="6" creationId="{73FD5A3C-4A14-46B2-AE50-DE2FBB9C76B4}"/>
          </ac:graphicFrameMkLst>
        </pc:graphicFrameChg>
        <pc:picChg chg="del">
          <ac:chgData name="Muath Alkhalaf" userId="2428aa54-c2d9-43cb-8d95-082f2bc4bf6c" providerId="ADAL" clId="{AC164D39-1B4D-431C-B57D-9C679730376D}" dt="2019-10-08T07:35:31.382" v="31" actId="478"/>
          <ac:picMkLst>
            <pc:docMk/>
            <pc:sldMk cId="2005399766" sldId="266"/>
            <ac:picMk id="2" creationId="{1D8D8803-28DD-48E1-943A-0F6787FB9581}"/>
          </ac:picMkLst>
        </pc:picChg>
      </pc:sldChg>
      <pc:sldChg chg="addSp delSp modSp mod setBg setClrOvrMap">
        <pc:chgData name="Muath Alkhalaf" userId="2428aa54-c2d9-43cb-8d95-082f2bc4bf6c" providerId="ADAL" clId="{AC164D39-1B4D-431C-B57D-9C679730376D}" dt="2019-10-08T08:16:47.207" v="240"/>
        <pc:sldMkLst>
          <pc:docMk/>
          <pc:sldMk cId="1245265443" sldId="267"/>
        </pc:sldMkLst>
        <pc:spChg chg="mod">
          <ac:chgData name="Muath Alkhalaf" userId="2428aa54-c2d9-43cb-8d95-082f2bc4bf6c" providerId="ADAL" clId="{AC164D39-1B4D-431C-B57D-9C679730376D}" dt="2019-10-08T07:47:28.029" v="87" actId="26606"/>
          <ac:spMkLst>
            <pc:docMk/>
            <pc:sldMk cId="1245265443" sldId="267"/>
            <ac:spMk id="4" creationId="{00000000-0000-0000-0000-000000000000}"/>
          </ac:spMkLst>
        </pc:spChg>
        <pc:spChg chg="mod ord">
          <ac:chgData name="Muath Alkhalaf" userId="2428aa54-c2d9-43cb-8d95-082f2bc4bf6c" providerId="ADAL" clId="{AC164D39-1B4D-431C-B57D-9C679730376D}" dt="2019-10-08T08:01:44.565" v="154" actId="255"/>
          <ac:spMkLst>
            <pc:docMk/>
            <pc:sldMk cId="1245265443" sldId="267"/>
            <ac:spMk id="5" creationId="{00000000-0000-0000-0000-000000000000}"/>
          </ac:spMkLst>
        </pc:spChg>
        <pc:spChg chg="add del">
          <ac:chgData name="Muath Alkhalaf" userId="2428aa54-c2d9-43cb-8d95-082f2bc4bf6c" providerId="ADAL" clId="{AC164D39-1B4D-431C-B57D-9C679730376D}" dt="2019-10-08T07:46:38.964" v="79" actId="26606"/>
          <ac:spMkLst>
            <pc:docMk/>
            <pc:sldMk cId="1245265443" sldId="267"/>
            <ac:spMk id="8" creationId="{AFA67CD3-AB4E-4A7A-BEB8-53C445D8C44E}"/>
          </ac:spMkLst>
        </pc:spChg>
        <pc:spChg chg="add del">
          <ac:chgData name="Muath Alkhalaf" userId="2428aa54-c2d9-43cb-8d95-082f2bc4bf6c" providerId="ADAL" clId="{AC164D39-1B4D-431C-B57D-9C679730376D}" dt="2019-10-08T07:46:23.716" v="77" actId="26606"/>
          <ac:spMkLst>
            <pc:docMk/>
            <pc:sldMk cId="1245265443" sldId="267"/>
            <ac:spMk id="11" creationId="{867D4867-5BA7-4462-B2F6-A23F4A622AA7}"/>
          </ac:spMkLst>
        </pc:spChg>
        <pc:spChg chg="add del">
          <ac:chgData name="Muath Alkhalaf" userId="2428aa54-c2d9-43cb-8d95-082f2bc4bf6c" providerId="ADAL" clId="{AC164D39-1B4D-431C-B57D-9C679730376D}" dt="2019-10-08T07:46:38.964" v="79" actId="26606"/>
          <ac:spMkLst>
            <pc:docMk/>
            <pc:sldMk cId="1245265443" sldId="267"/>
            <ac:spMk id="15" creationId="{339C8D78-A644-462F-B674-F440635E5353}"/>
          </ac:spMkLst>
        </pc:spChg>
        <pc:spChg chg="add del">
          <ac:chgData name="Muath Alkhalaf" userId="2428aa54-c2d9-43cb-8d95-082f2bc4bf6c" providerId="ADAL" clId="{AC164D39-1B4D-431C-B57D-9C679730376D}" dt="2019-10-08T07:47:28.029" v="87" actId="26606"/>
          <ac:spMkLst>
            <pc:docMk/>
            <pc:sldMk cId="1245265443" sldId="267"/>
            <ac:spMk id="17" creationId="{867D4867-5BA7-4462-B2F6-A23F4A622AA7}"/>
          </ac:spMkLst>
        </pc:spChg>
        <pc:graphicFrameChg chg="add mod">
          <ac:chgData name="Muath Alkhalaf" userId="2428aa54-c2d9-43cb-8d95-082f2bc4bf6c" providerId="ADAL" clId="{AC164D39-1B4D-431C-B57D-9C679730376D}" dt="2019-10-08T08:02:22.976" v="157" actId="2711"/>
          <ac:graphicFrameMkLst>
            <pc:docMk/>
            <pc:sldMk cId="1245265443" sldId="267"/>
            <ac:graphicFrameMk id="6" creationId="{65C06201-57C4-4000-80FA-B58D007B1F33}"/>
          </ac:graphicFrameMkLst>
        </pc:graphicFrameChg>
        <pc:graphicFrameChg chg="add mod">
          <ac:chgData name="Muath Alkhalaf" userId="2428aa54-c2d9-43cb-8d95-082f2bc4bf6c" providerId="ADAL" clId="{AC164D39-1B4D-431C-B57D-9C679730376D}" dt="2019-10-08T08:16:47.207" v="240"/>
          <ac:graphicFrameMkLst>
            <pc:docMk/>
            <pc:sldMk cId="1245265443" sldId="267"/>
            <ac:graphicFrameMk id="12" creationId="{54D80909-3528-4526-B2E9-F27BE15DE253}"/>
          </ac:graphicFrameMkLst>
        </pc:graphicFrameChg>
        <pc:picChg chg="del mod">
          <ac:chgData name="Muath Alkhalaf" userId="2428aa54-c2d9-43cb-8d95-082f2bc4bf6c" providerId="ADAL" clId="{AC164D39-1B4D-431C-B57D-9C679730376D}" dt="2019-10-08T07:44:28.769" v="69" actId="478"/>
          <ac:picMkLst>
            <pc:docMk/>
            <pc:sldMk cId="1245265443" sldId="267"/>
            <ac:picMk id="3" creationId="{2AE92678-AD13-4448-9E01-462B1EB09E44}"/>
          </ac:picMkLst>
        </pc:picChg>
        <pc:picChg chg="add del">
          <ac:chgData name="Muath Alkhalaf" userId="2428aa54-c2d9-43cb-8d95-082f2bc4bf6c" providerId="ADAL" clId="{AC164D39-1B4D-431C-B57D-9C679730376D}" dt="2019-10-08T07:46:38.964" v="79" actId="26606"/>
          <ac:picMkLst>
            <pc:docMk/>
            <pc:sldMk cId="1245265443" sldId="267"/>
            <ac:picMk id="13" creationId="{07CF545F-9C2E-4446-97CD-AD92990C2B68}"/>
          </ac:picMkLst>
        </pc:picChg>
      </pc:sldChg>
      <pc:sldChg chg="addSp delSp modSp mod">
        <pc:chgData name="Muath Alkhalaf" userId="2428aa54-c2d9-43cb-8d95-082f2bc4bf6c" providerId="ADAL" clId="{AC164D39-1B4D-431C-B57D-9C679730376D}" dt="2019-10-08T09:54:49.289" v="603" actId="27918"/>
        <pc:sldMkLst>
          <pc:docMk/>
          <pc:sldMk cId="2485990253" sldId="268"/>
        </pc:sldMkLst>
        <pc:spChg chg="mod">
          <ac:chgData name="Muath Alkhalaf" userId="2428aa54-c2d9-43cb-8d95-082f2bc4bf6c" providerId="ADAL" clId="{AC164D39-1B4D-431C-B57D-9C679730376D}" dt="2019-10-08T08:07:00.071" v="211" actId="2711"/>
          <ac:spMkLst>
            <pc:docMk/>
            <pc:sldMk cId="2485990253" sldId="268"/>
            <ac:spMk id="5" creationId="{00000000-0000-0000-0000-000000000000}"/>
          </ac:spMkLst>
        </pc:spChg>
        <pc:graphicFrameChg chg="add mod">
          <ac:chgData name="Muath Alkhalaf" userId="2428aa54-c2d9-43cb-8d95-082f2bc4bf6c" providerId="ADAL" clId="{AC164D39-1B4D-431C-B57D-9C679730376D}" dt="2019-10-08T08:09:39.744" v="224" actId="14100"/>
          <ac:graphicFrameMkLst>
            <pc:docMk/>
            <pc:sldMk cId="2485990253" sldId="268"/>
            <ac:graphicFrameMk id="6" creationId="{2D460742-FC3E-4A63-BAD7-92AFADABA0BC}"/>
          </ac:graphicFrameMkLst>
        </pc:graphicFrameChg>
        <pc:graphicFrameChg chg="add mod">
          <ac:chgData name="Muath Alkhalaf" userId="2428aa54-c2d9-43cb-8d95-082f2bc4bf6c" providerId="ADAL" clId="{AC164D39-1B4D-431C-B57D-9C679730376D}" dt="2019-10-08T08:17:55.369" v="246" actId="255"/>
          <ac:graphicFrameMkLst>
            <pc:docMk/>
            <pc:sldMk cId="2485990253" sldId="268"/>
            <ac:graphicFrameMk id="7" creationId="{8090FAFA-1B43-4C4A-ACF7-3970B7BEB23E}"/>
          </ac:graphicFrameMkLst>
        </pc:graphicFrameChg>
        <pc:picChg chg="del">
          <ac:chgData name="Muath Alkhalaf" userId="2428aa54-c2d9-43cb-8d95-082f2bc4bf6c" providerId="ADAL" clId="{AC164D39-1B4D-431C-B57D-9C679730376D}" dt="2019-10-08T08:06:15.699" v="205" actId="478"/>
          <ac:picMkLst>
            <pc:docMk/>
            <pc:sldMk cId="2485990253" sldId="268"/>
            <ac:picMk id="3" creationId="{BB2E4AD8-42D3-497D-BFF2-5F07D93F5ABB}"/>
          </ac:picMkLst>
        </pc:picChg>
      </pc:sldChg>
      <pc:sldChg chg="addSp delSp modSp mod">
        <pc:chgData name="Muath Alkhalaf" userId="2428aa54-c2d9-43cb-8d95-082f2bc4bf6c" providerId="ADAL" clId="{AC164D39-1B4D-431C-B57D-9C679730376D}" dt="2019-10-08T09:54:48.510" v="602" actId="27918"/>
        <pc:sldMkLst>
          <pc:docMk/>
          <pc:sldMk cId="1178950350" sldId="269"/>
        </pc:sldMkLst>
        <pc:spChg chg="del">
          <ac:chgData name="Muath Alkhalaf" userId="2428aa54-c2d9-43cb-8d95-082f2bc4bf6c" providerId="ADAL" clId="{AC164D39-1B4D-431C-B57D-9C679730376D}" dt="2019-10-08T08:34:49.095" v="279" actId="478"/>
          <ac:spMkLst>
            <pc:docMk/>
            <pc:sldMk cId="1178950350" sldId="269"/>
            <ac:spMk id="3" creationId="{469542AA-E084-438D-8D6B-183D03AC880E}"/>
          </ac:spMkLst>
        </pc:spChg>
        <pc:spChg chg="mod">
          <ac:chgData name="Muath Alkhalaf" userId="2428aa54-c2d9-43cb-8d95-082f2bc4bf6c" providerId="ADAL" clId="{AC164D39-1B4D-431C-B57D-9C679730376D}" dt="2019-10-08T08:20:03.832" v="252" actId="255"/>
          <ac:spMkLst>
            <pc:docMk/>
            <pc:sldMk cId="1178950350" sldId="269"/>
            <ac:spMk id="5" creationId="{00000000-0000-0000-0000-000000000000}"/>
          </ac:spMkLst>
        </pc:spChg>
        <pc:spChg chg="add mod">
          <ac:chgData name="Muath Alkhalaf" userId="2428aa54-c2d9-43cb-8d95-082f2bc4bf6c" providerId="ADAL" clId="{AC164D39-1B4D-431C-B57D-9C679730376D}" dt="2019-10-08T08:35:09.481" v="281" actId="1076"/>
          <ac:spMkLst>
            <pc:docMk/>
            <pc:sldMk cId="1178950350" sldId="269"/>
            <ac:spMk id="7" creationId="{1A94F2A7-E5BD-48EE-ABC0-076382B545BD}"/>
          </ac:spMkLst>
        </pc:spChg>
        <pc:graphicFrameChg chg="add mod">
          <ac:chgData name="Muath Alkhalaf" userId="2428aa54-c2d9-43cb-8d95-082f2bc4bf6c" providerId="ADAL" clId="{AC164D39-1B4D-431C-B57D-9C679730376D}" dt="2019-10-08T08:37:54.670" v="297" actId="1076"/>
          <ac:graphicFrameMkLst>
            <pc:docMk/>
            <pc:sldMk cId="1178950350" sldId="269"/>
            <ac:graphicFrameMk id="6" creationId="{6D1B0BA8-C068-4409-9B6D-2FE1A72FD127}"/>
          </ac:graphicFrameMkLst>
        </pc:graphicFrameChg>
        <pc:graphicFrameChg chg="add mod">
          <ac:chgData name="Muath Alkhalaf" userId="2428aa54-c2d9-43cb-8d95-082f2bc4bf6c" providerId="ADAL" clId="{AC164D39-1B4D-431C-B57D-9C679730376D}" dt="2019-10-08T08:42:30.188" v="315"/>
          <ac:graphicFrameMkLst>
            <pc:docMk/>
            <pc:sldMk cId="1178950350" sldId="269"/>
            <ac:graphicFrameMk id="8" creationId="{8E52E1F3-7AB0-4C94-9C73-41A16D4F1380}"/>
          </ac:graphicFrameMkLst>
        </pc:graphicFrameChg>
        <pc:picChg chg="del">
          <ac:chgData name="Muath Alkhalaf" userId="2428aa54-c2d9-43cb-8d95-082f2bc4bf6c" providerId="ADAL" clId="{AC164D39-1B4D-431C-B57D-9C679730376D}" dt="2019-10-08T08:19:38.668" v="247" actId="478"/>
          <ac:picMkLst>
            <pc:docMk/>
            <pc:sldMk cId="1178950350" sldId="269"/>
            <ac:picMk id="2" creationId="{BE7646EC-1275-4356-84B5-B9A21014252C}"/>
          </ac:picMkLst>
        </pc:picChg>
      </pc:sldChg>
      <pc:sldChg chg="addSp delSp modSp mod">
        <pc:chgData name="Muath Alkhalaf" userId="2428aa54-c2d9-43cb-8d95-082f2bc4bf6c" providerId="ADAL" clId="{AC164D39-1B4D-431C-B57D-9C679730376D}" dt="2019-10-08T09:54:45.244" v="601" actId="27918"/>
        <pc:sldMkLst>
          <pc:docMk/>
          <pc:sldMk cId="3563258990" sldId="270"/>
        </pc:sldMkLst>
        <pc:spChg chg="mod">
          <ac:chgData name="Muath Alkhalaf" userId="2428aa54-c2d9-43cb-8d95-082f2bc4bf6c" providerId="ADAL" clId="{AC164D39-1B4D-431C-B57D-9C679730376D}" dt="2019-10-08T08:40:42.039" v="309" actId="113"/>
          <ac:spMkLst>
            <pc:docMk/>
            <pc:sldMk cId="3563258990" sldId="270"/>
            <ac:spMk id="5" creationId="{00000000-0000-0000-0000-000000000000}"/>
          </ac:spMkLst>
        </pc:spChg>
        <pc:spChg chg="del">
          <ac:chgData name="Muath Alkhalaf" userId="2428aa54-c2d9-43cb-8d95-082f2bc4bf6c" providerId="ADAL" clId="{AC164D39-1B4D-431C-B57D-9C679730376D}" dt="2019-10-08T08:50:59.918" v="346" actId="478"/>
          <ac:spMkLst>
            <pc:docMk/>
            <pc:sldMk cId="3563258990" sldId="270"/>
            <ac:spMk id="6" creationId="{BE5BFE2C-06C7-4D72-8299-4D2119CCB858}"/>
          </ac:spMkLst>
        </pc:spChg>
        <pc:graphicFrameChg chg="add mod">
          <ac:chgData name="Muath Alkhalaf" userId="2428aa54-c2d9-43cb-8d95-082f2bc4bf6c" providerId="ADAL" clId="{AC164D39-1B4D-431C-B57D-9C679730376D}" dt="2019-10-08T08:46:51.583" v="325" actId="14100"/>
          <ac:graphicFrameMkLst>
            <pc:docMk/>
            <pc:sldMk cId="3563258990" sldId="270"/>
            <ac:graphicFrameMk id="7" creationId="{0C53E39B-A875-4748-96AB-7695704D5264}"/>
          </ac:graphicFrameMkLst>
        </pc:graphicFrameChg>
        <pc:graphicFrameChg chg="add mod">
          <ac:chgData name="Muath Alkhalaf" userId="2428aa54-c2d9-43cb-8d95-082f2bc4bf6c" providerId="ADAL" clId="{AC164D39-1B4D-431C-B57D-9C679730376D}" dt="2019-10-08T08:51:17.787" v="347"/>
          <ac:graphicFrameMkLst>
            <pc:docMk/>
            <pc:sldMk cId="3563258990" sldId="270"/>
            <ac:graphicFrameMk id="8" creationId="{0C53E39B-A875-4748-96AB-7695704D5264}"/>
          </ac:graphicFrameMkLst>
        </pc:graphicFrameChg>
        <pc:graphicFrameChg chg="add del mod">
          <ac:chgData name="Muath Alkhalaf" userId="2428aa54-c2d9-43cb-8d95-082f2bc4bf6c" providerId="ADAL" clId="{AC164D39-1B4D-431C-B57D-9C679730376D}" dt="2019-10-08T08:53:54.679" v="358" actId="478"/>
          <ac:graphicFrameMkLst>
            <pc:docMk/>
            <pc:sldMk cId="3563258990" sldId="270"/>
            <ac:graphicFrameMk id="9" creationId="{63F6532D-3762-4F96-8C5C-28C613B28846}"/>
          </ac:graphicFrameMkLst>
        </pc:graphicFrameChg>
        <pc:graphicFrameChg chg="add mod">
          <ac:chgData name="Muath Alkhalaf" userId="2428aa54-c2d9-43cb-8d95-082f2bc4bf6c" providerId="ADAL" clId="{AC164D39-1B4D-431C-B57D-9C679730376D}" dt="2019-10-08T08:56:59.734" v="375" actId="14100"/>
          <ac:graphicFrameMkLst>
            <pc:docMk/>
            <pc:sldMk cId="3563258990" sldId="270"/>
            <ac:graphicFrameMk id="10" creationId="{63F6532D-3762-4F96-8C5C-28C613B28846}"/>
          </ac:graphicFrameMkLst>
        </pc:graphicFrameChg>
        <pc:picChg chg="del mod">
          <ac:chgData name="Muath Alkhalaf" userId="2428aa54-c2d9-43cb-8d95-082f2bc4bf6c" providerId="ADAL" clId="{AC164D39-1B4D-431C-B57D-9C679730376D}" dt="2019-10-08T08:40:28.733" v="305" actId="478"/>
          <ac:picMkLst>
            <pc:docMk/>
            <pc:sldMk cId="3563258990" sldId="270"/>
            <ac:picMk id="2" creationId="{37AC31B4-3CAA-41B4-9ADB-737C1ACC6FF5}"/>
          </ac:picMkLst>
        </pc:picChg>
      </pc:sldChg>
      <pc:sldChg chg="addSp delSp modSp mod">
        <pc:chgData name="Muath Alkhalaf" userId="2428aa54-c2d9-43cb-8d95-082f2bc4bf6c" providerId="ADAL" clId="{AC164D39-1B4D-431C-B57D-9C679730376D}" dt="2019-10-08T09:54:44.121" v="600" actId="27918"/>
        <pc:sldMkLst>
          <pc:docMk/>
          <pc:sldMk cId="2661193368" sldId="271"/>
        </pc:sldMkLst>
        <pc:spChg chg="mod">
          <ac:chgData name="Muath Alkhalaf" userId="2428aa54-c2d9-43cb-8d95-082f2bc4bf6c" providerId="ADAL" clId="{AC164D39-1B4D-431C-B57D-9C679730376D}" dt="2019-10-08T09:02:44.468" v="399" actId="255"/>
          <ac:spMkLst>
            <pc:docMk/>
            <pc:sldMk cId="2661193368" sldId="271"/>
            <ac:spMk id="5" creationId="{00000000-0000-0000-0000-000000000000}"/>
          </ac:spMkLst>
        </pc:spChg>
        <pc:spChg chg="del">
          <ac:chgData name="Muath Alkhalaf" userId="2428aa54-c2d9-43cb-8d95-082f2bc4bf6c" providerId="ADAL" clId="{AC164D39-1B4D-431C-B57D-9C679730376D}" dt="2019-10-08T08:57:37.358" v="377" actId="478"/>
          <ac:spMkLst>
            <pc:docMk/>
            <pc:sldMk cId="2661193368" sldId="271"/>
            <ac:spMk id="6" creationId="{2BB1A460-A4B9-4D00-B3F8-7CE7C3B309D6}"/>
          </ac:spMkLst>
        </pc:spChg>
        <pc:graphicFrameChg chg="add mod">
          <ac:chgData name="Muath Alkhalaf" userId="2428aa54-c2d9-43cb-8d95-082f2bc4bf6c" providerId="ADAL" clId="{AC164D39-1B4D-431C-B57D-9C679730376D}" dt="2019-10-08T09:02:56.796" v="400" actId="1076"/>
          <ac:graphicFrameMkLst>
            <pc:docMk/>
            <pc:sldMk cId="2661193368" sldId="271"/>
            <ac:graphicFrameMk id="7" creationId="{B7FD034C-99C7-43F6-868A-A3A70FDD4540}"/>
          </ac:graphicFrameMkLst>
        </pc:graphicFrameChg>
        <pc:graphicFrameChg chg="add mod">
          <ac:chgData name="Muath Alkhalaf" userId="2428aa54-c2d9-43cb-8d95-082f2bc4bf6c" providerId="ADAL" clId="{AC164D39-1B4D-431C-B57D-9C679730376D}" dt="2019-10-08T09:05:32.614" v="412"/>
          <ac:graphicFrameMkLst>
            <pc:docMk/>
            <pc:sldMk cId="2661193368" sldId="271"/>
            <ac:graphicFrameMk id="8" creationId="{20F71845-B432-4423-B8B9-8CF0FE7C9F08}"/>
          </ac:graphicFrameMkLst>
        </pc:graphicFrameChg>
        <pc:picChg chg="del">
          <ac:chgData name="Muath Alkhalaf" userId="2428aa54-c2d9-43cb-8d95-082f2bc4bf6c" providerId="ADAL" clId="{AC164D39-1B4D-431C-B57D-9C679730376D}" dt="2019-10-08T08:57:32.284" v="376" actId="478"/>
          <ac:picMkLst>
            <pc:docMk/>
            <pc:sldMk cId="2661193368" sldId="271"/>
            <ac:picMk id="2" creationId="{7FB524FA-EC1F-448F-9A16-4C02EFBD82C4}"/>
          </ac:picMkLst>
        </pc:picChg>
      </pc:sldChg>
      <pc:sldChg chg="addSp modSp mod delCm">
        <pc:chgData name="Muath Alkhalaf" userId="2428aa54-c2d9-43cb-8d95-082f2bc4bf6c" providerId="ADAL" clId="{AC164D39-1B4D-431C-B57D-9C679730376D}" dt="2019-10-08T09:37:14.112" v="494"/>
        <pc:sldMkLst>
          <pc:docMk/>
          <pc:sldMk cId="2574980922" sldId="275"/>
        </pc:sldMkLst>
        <pc:graphicFrameChg chg="add mod">
          <ac:chgData name="Muath Alkhalaf" userId="2428aa54-c2d9-43cb-8d95-082f2bc4bf6c" providerId="ADAL" clId="{AC164D39-1B4D-431C-B57D-9C679730376D}" dt="2019-10-08T09:35:54.085" v="493" actId="255"/>
          <ac:graphicFrameMkLst>
            <pc:docMk/>
            <pc:sldMk cId="2574980922" sldId="275"/>
            <ac:graphicFrameMk id="6" creationId="{1C7272C9-A604-4E1F-8416-D8FACB34C90A}"/>
          </ac:graphicFrameMkLst>
        </pc:graphicFrameChg>
      </pc:sldChg>
      <pc:sldChg chg="addSp modSp mod delCm">
        <pc:chgData name="Muath Alkhalaf" userId="2428aa54-c2d9-43cb-8d95-082f2bc4bf6c" providerId="ADAL" clId="{AC164D39-1B4D-431C-B57D-9C679730376D}" dt="2019-10-08T09:54:25.096" v="599"/>
        <pc:sldMkLst>
          <pc:docMk/>
          <pc:sldMk cId="1412674723" sldId="276"/>
        </pc:sldMkLst>
        <pc:spChg chg="mod">
          <ac:chgData name="Muath Alkhalaf" userId="2428aa54-c2d9-43cb-8d95-082f2bc4bf6c" providerId="ADAL" clId="{AC164D39-1B4D-431C-B57D-9C679730376D}" dt="2019-10-08T09:48:25.540" v="499" actId="1076"/>
          <ac:spMkLst>
            <pc:docMk/>
            <pc:sldMk cId="1412674723" sldId="276"/>
            <ac:spMk id="5" creationId="{00000000-0000-0000-0000-000000000000}"/>
          </ac:spMkLst>
        </pc:spChg>
        <pc:graphicFrameChg chg="add mod">
          <ac:chgData name="Muath Alkhalaf" userId="2428aa54-c2d9-43cb-8d95-082f2bc4bf6c" providerId="ADAL" clId="{AC164D39-1B4D-431C-B57D-9C679730376D}" dt="2019-10-08T09:54:25.096" v="599"/>
          <ac:graphicFrameMkLst>
            <pc:docMk/>
            <pc:sldMk cId="1412674723" sldId="276"/>
            <ac:graphicFrameMk id="6" creationId="{F1C33F5B-8538-4DE2-A51A-BFD333AFCC77}"/>
          </ac:graphicFrameMkLst>
        </pc:graphicFrame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taqeemgovsa-my.sharepoint.com/personal/malkhalaf_taqeem_gov_sa/Documents/IVSC%20AGM%202019/IVSC%202.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https://taqeemgovsa-my.sharepoint.com/personal/malkhalaf_taqeem_gov_sa/Documents/IVSC%20AGM%202019/IVSC%202.xlsx" TargetMode="Externa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chartUserShapes" Target="../drawings/drawing2.xml"/><Relationship Id="rId1" Type="http://schemas.openxmlformats.org/officeDocument/2006/relationships/oleObject" Target="https://taqeemgovsa-my.sharepoint.com/personal/malkhalaf_taqeem_gov_sa/Documents/IVSC%20AGM%202019/IVSC%202.xlsx" TargetMode="External"/><Relationship Id="rId4"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https://taqeemgovsa-my.sharepoint.com/personal/malkhalaf_taqeem_gov_sa/Documents/IVSC%20AGM%202019/IVSC%202.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https://taqeemgovsa-my.sharepoint.com/personal/malkhalaf_taqeem_gov_sa/Documents/IVSC%20AGM%202019/IVSC%202.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https://taqeemgovsa-my.sharepoint.com/personal/malkhalaf_taqeem_gov_sa/Documents/IVSC%20AGM%202019/IVSC%202.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https://taqeemgovsa-my.sharepoint.com/personal/malkhalaf_taqeem_gov_sa/Documents/IVSC%20AGM%202019/IVSC%202.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https://taqeemgovsa-my.sharepoint.com/personal/malkhalaf_taqeem_gov_sa/Documents/IVSC%20AGM%202019/IVSC%202.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https://taqeemgovsa-my.sharepoint.com/personal/malkhalaf_taqeem_gov_sa/Documents/IVSC%20AGM%202019/IVSC%202.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https://taqeemgovsa-my.sharepoint.com/personal/malkhalaf_taqeem_gov_sa/Documents/IVSC%20AGM%202019/IVSC%202.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https://taqeemgovsa-my.sharepoint.com/personal/malkhalaf_taqeem_gov_sa/Documents/IVSC%20AGM%202019/IVSC%202.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https://taqeemgovsa-my.sharepoint.com/personal/malkhalaf_taqeem_gov_sa/Documents/IVSC%20AGM%202019/IVSC%202.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https://taqeemgovsa-my.sharepoint.com/personal/malkhalaf_taqeem_gov_sa/Documents/IVSC%20AGM%202019/IVSC%202.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chartUserShapes" Target="../drawings/drawing1.xml"/><Relationship Id="rId1" Type="http://schemas.openxmlformats.org/officeDocument/2006/relationships/oleObject" Target="https://taqeemgovsa-my.sharepoint.com/personal/malkhalaf_taqeem_gov_sa/Documents/IVSC%20AGM%202019/IVSC%202.xlsx" TargetMode="External"/><Relationship Id="rId4"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984586572440719E-3"/>
          <c:y val="6.1736902997857078E-2"/>
          <c:w val="0.94943390954063045"/>
          <c:h val="0.70217248701637758"/>
        </c:manualLayout>
      </c:layout>
      <c:pie3DChart>
        <c:varyColors val="1"/>
        <c:ser>
          <c:idx val="0"/>
          <c:order val="0"/>
          <c:dPt>
            <c:idx val="0"/>
            <c:bubble3D val="0"/>
            <c:spPr>
              <a:solidFill>
                <a:srgbClr val="75264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8AA6-41B3-8D1F-52DB12A5FBB2}"/>
              </c:ext>
            </c:extLst>
          </c:dPt>
          <c:dPt>
            <c:idx val="1"/>
            <c:bubble3D val="0"/>
            <c:spPr>
              <a:solidFill>
                <a:srgbClr val="01193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8AA6-41B3-8D1F-52DB12A5FBB2}"/>
              </c:ext>
            </c:extLst>
          </c:dPt>
          <c:dPt>
            <c:idx val="2"/>
            <c:bubble3D val="0"/>
            <c:spPr>
              <a:solidFill>
                <a:schemeClr val="bg1">
                  <a:lumMod val="6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8AA6-41B3-8D1F-52DB12A5FBB2}"/>
              </c:ext>
            </c:extLst>
          </c:dPt>
          <c:dPt>
            <c:idx val="3"/>
            <c:bubble3D val="0"/>
            <c:spPr>
              <a:solidFill>
                <a:srgbClr val="82A3A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8AA6-41B3-8D1F-52DB12A5FBB2}"/>
              </c:ext>
            </c:extLst>
          </c:dPt>
          <c:dLbls>
            <c:dLbl>
              <c:idx val="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dLbl>
            <c:dLbl>
              <c:idx val="2"/>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'Valuation engagements'!$B$5:$B$8</c:f>
              <c:strCache>
                <c:ptCount val="4"/>
                <c:pt idx="0">
                  <c:v>More than 50%</c:v>
                </c:pt>
                <c:pt idx="1">
                  <c:v>Less than 10%</c:v>
                </c:pt>
                <c:pt idx="2">
                  <c:v>Between 30% and 50%</c:v>
                </c:pt>
                <c:pt idx="3">
                  <c:v>Around 30%</c:v>
                </c:pt>
              </c:strCache>
            </c:strRef>
          </c:cat>
          <c:val>
            <c:numRef>
              <c:f>'Valuation engagements'!$C$5:$C$8</c:f>
              <c:numCache>
                <c:formatCode>General</c:formatCode>
                <c:ptCount val="4"/>
                <c:pt idx="0">
                  <c:v>16</c:v>
                </c:pt>
                <c:pt idx="1">
                  <c:v>14</c:v>
                </c:pt>
                <c:pt idx="2">
                  <c:v>8</c:v>
                </c:pt>
                <c:pt idx="3">
                  <c:v>12</c:v>
                </c:pt>
              </c:numCache>
            </c:numRef>
          </c:val>
          <c:extLst xmlns:c16r2="http://schemas.microsoft.com/office/drawing/2015/06/chart">
            <c:ext xmlns:c16="http://schemas.microsoft.com/office/drawing/2014/chart" uri="{C3380CC4-5D6E-409C-BE32-E72D297353CC}">
              <c16:uniqueId val="{00000008-8AA6-41B3-8D1F-52DB12A5FBB2}"/>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7.0755968481797479E-2"/>
          <c:y val="0.77480413760209177"/>
          <c:w val="0.92744182275372733"/>
          <c:h val="0.1961432021636225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75264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AF20-44AC-8F6A-670842B029DB}"/>
              </c:ext>
            </c:extLst>
          </c:dPt>
          <c:dPt>
            <c:idx val="1"/>
            <c:bubble3D val="0"/>
            <c:spPr>
              <a:solidFill>
                <a:srgbClr val="82A3A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AF20-44AC-8F6A-670842B029DB}"/>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AF20-44AC-8F6A-670842B029DB}"/>
              </c:ext>
            </c:extLst>
          </c:dPt>
          <c:dLbls>
            <c:dLbl>
              <c:idx val="2"/>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F20-44AC-8F6A-670842B029D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'Valuation reporting'!$F$43:$F$45</c:f>
              <c:strCache>
                <c:ptCount val="3"/>
                <c:pt idx="0">
                  <c:v>Very detailed (including narrative for all key assumptions)</c:v>
                </c:pt>
                <c:pt idx="1">
                  <c:v>Partially detailed (disclosure of valuation tables and key assumptions)</c:v>
                </c:pt>
                <c:pt idx="2">
                  <c:v>Just disclosure of valuation tables</c:v>
                </c:pt>
              </c:strCache>
            </c:strRef>
          </c:cat>
          <c:val>
            <c:numRef>
              <c:f>'Valuation reporting'!$G$43:$G$45</c:f>
              <c:numCache>
                <c:formatCode>General</c:formatCode>
                <c:ptCount val="3"/>
                <c:pt idx="0">
                  <c:v>34</c:v>
                </c:pt>
                <c:pt idx="1">
                  <c:v>12</c:v>
                </c:pt>
                <c:pt idx="2">
                  <c:v>1</c:v>
                </c:pt>
              </c:numCache>
            </c:numRef>
          </c:val>
          <c:extLst xmlns:c16r2="http://schemas.microsoft.com/office/drawing/2015/06/chart">
            <c:ext xmlns:c16="http://schemas.microsoft.com/office/drawing/2014/chart" uri="{C3380CC4-5D6E-409C-BE32-E72D297353CC}">
              <c16:uniqueId val="{00000006-AF20-44AC-8F6A-670842B029DB}"/>
            </c:ext>
          </c:extLst>
        </c:ser>
        <c:dLbls>
          <c:dLblPos val="inEnd"/>
          <c:showLegendKey val="0"/>
          <c:showVal val="0"/>
          <c:showCatName val="0"/>
          <c:showSerName val="0"/>
          <c:showPercent val="1"/>
          <c:showBubbleSize val="0"/>
          <c:showLeaderLines val="1"/>
        </c:dLbls>
      </c:pie3D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8345761787343"/>
          <c:y val="0"/>
          <c:w val="0.54002720706090368"/>
          <c:h val="0.90135912174397603"/>
        </c:manualLayout>
      </c:layout>
      <c:doughnutChart>
        <c:varyColors val="1"/>
        <c:ser>
          <c:idx val="0"/>
          <c:order val="0"/>
          <c:dPt>
            <c:idx val="0"/>
            <c:bubble3D val="0"/>
            <c:spPr>
              <a:solidFill>
                <a:srgbClr val="752641"/>
              </a:solidFill>
              <a:ln w="19050">
                <a:solidFill>
                  <a:schemeClr val="lt1"/>
                </a:solidFill>
              </a:ln>
              <a:effectLst/>
            </c:spPr>
            <c:extLst xmlns:c16r2="http://schemas.microsoft.com/office/drawing/2015/06/chart">
              <c:ext xmlns:c16="http://schemas.microsoft.com/office/drawing/2014/chart" uri="{C3380CC4-5D6E-409C-BE32-E72D297353CC}">
                <c16:uniqueId val="{00000001-6995-4C85-9C85-62B3815218ED}"/>
              </c:ext>
            </c:extLst>
          </c:dPt>
          <c:dPt>
            <c:idx val="1"/>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6995-4C85-9C85-62B3815218E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'Valuation reporting'!$C$48:$C$49</c:f>
              <c:strCache>
                <c:ptCount val="2"/>
                <c:pt idx="0">
                  <c:v>Yes</c:v>
                </c:pt>
                <c:pt idx="1">
                  <c:v>No</c:v>
                </c:pt>
              </c:strCache>
            </c:strRef>
          </c:cat>
          <c:val>
            <c:numRef>
              <c:f>'Valuation reporting'!$D$48:$D$49</c:f>
              <c:numCache>
                <c:formatCode>General</c:formatCode>
                <c:ptCount val="2"/>
                <c:pt idx="0">
                  <c:v>46</c:v>
                </c:pt>
                <c:pt idx="1">
                  <c:v>4</c:v>
                </c:pt>
              </c:numCache>
            </c:numRef>
          </c:val>
          <c:extLst xmlns:c16r2="http://schemas.microsoft.com/office/drawing/2015/06/chart">
            <c:ext xmlns:c16="http://schemas.microsoft.com/office/drawing/2014/chart" uri="{C3380CC4-5D6E-409C-BE32-E72D297353CC}">
              <c16:uniqueId val="{00000004-6995-4C85-9C85-62B3815218ED}"/>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75264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CF82-448B-9976-FD97D8563AF3}"/>
              </c:ext>
            </c:extLst>
          </c:dPt>
          <c:dPt>
            <c:idx val="1"/>
            <c:bubble3D val="0"/>
            <c:spPr>
              <a:solidFill>
                <a:srgbClr val="82A3A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CF82-448B-9976-FD97D8563AF3}"/>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CF82-448B-9976-FD97D8563AF3}"/>
              </c:ext>
            </c:extLst>
          </c:dPt>
          <c:dLbls>
            <c:dLbl>
              <c:idx val="2"/>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F82-448B-9976-FD97D8563AF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'Valuation reporting'!$F$48:$F$50</c:f>
              <c:strCache>
                <c:ptCount val="3"/>
                <c:pt idx="0">
                  <c:v>Very detailed (including narrative for all key assumptions)</c:v>
                </c:pt>
                <c:pt idx="1">
                  <c:v>Partially detailed (disclosure of valuation tables and key assumptions)</c:v>
                </c:pt>
                <c:pt idx="2">
                  <c:v>Just disclosure of valuation tables</c:v>
                </c:pt>
              </c:strCache>
            </c:strRef>
          </c:cat>
          <c:val>
            <c:numRef>
              <c:f>'Valuation reporting'!$G$48:$G$50</c:f>
              <c:numCache>
                <c:formatCode>General</c:formatCode>
                <c:ptCount val="3"/>
                <c:pt idx="0">
                  <c:v>25</c:v>
                </c:pt>
                <c:pt idx="1">
                  <c:v>20</c:v>
                </c:pt>
                <c:pt idx="2">
                  <c:v>1</c:v>
                </c:pt>
              </c:numCache>
            </c:numRef>
          </c:val>
          <c:extLst xmlns:c16r2="http://schemas.microsoft.com/office/drawing/2015/06/chart">
            <c:ext xmlns:c16="http://schemas.microsoft.com/office/drawing/2014/chart" uri="{C3380CC4-5D6E-409C-BE32-E72D297353CC}">
              <c16:uniqueId val="{00000006-CF82-448B-9976-FD97D8563AF3}"/>
            </c:ext>
          </c:extLst>
        </c:ser>
        <c:dLbls>
          <c:dLblPos val="inEnd"/>
          <c:showLegendKey val="0"/>
          <c:showVal val="0"/>
          <c:showCatName val="0"/>
          <c:showSerName val="0"/>
          <c:showPercent val="1"/>
          <c:showBubbleSize val="0"/>
          <c:showLeaderLines val="1"/>
        </c:dLbls>
      </c:pie3DChart>
      <c:spPr>
        <a:noFill/>
        <a:ln>
          <a:noFill/>
        </a:ln>
        <a:effectLst/>
      </c:spPr>
    </c:plotArea>
    <c:legend>
      <c:legendPos val="t"/>
      <c:layout>
        <c:manualLayout>
          <c:xMode val="edge"/>
          <c:yMode val="edge"/>
          <c:x val="0.13213428642636615"/>
          <c:y val="1.9865229279158091E-2"/>
          <c:w val="0.77886304939263051"/>
          <c:h val="0.2114339701230527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IVSC!$X$54</c:f>
              <c:strCache>
                <c:ptCount val="1"/>
                <c:pt idx="0">
                  <c:v>Number oriented</c:v>
                </c:pt>
              </c:strCache>
            </c:strRef>
          </c:tx>
          <c:spPr>
            <a:solidFill>
              <a:schemeClr val="bg1">
                <a:lumMod val="65000"/>
                <a:alpha val="70000"/>
              </a:schemeClr>
            </a:solidFill>
            <a:ln>
              <a:noFill/>
            </a:ln>
            <a:effectLst/>
          </c:spPr>
          <c:invertIfNegative val="0"/>
          <c:dLbls>
            <c:dLbl>
              <c:idx val="0"/>
              <c:layout>
                <c:manualLayout>
                  <c:x val="-3.016453924853878E-2"/>
                  <c:y val="0.29281058617672789"/>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572-4DAB-9A8C-AE30D143D0F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IVSC!$Z$54</c:f>
              <c:numCache>
                <c:formatCode>0%</c:formatCode>
                <c:ptCount val="1"/>
                <c:pt idx="0">
                  <c:v>0.21951219512195122</c:v>
                </c:pt>
              </c:numCache>
            </c:numRef>
          </c:val>
          <c:extLst xmlns:c16r2="http://schemas.microsoft.com/office/drawing/2015/06/chart">
            <c:ext xmlns:c16="http://schemas.microsoft.com/office/drawing/2014/chart" uri="{C3380CC4-5D6E-409C-BE32-E72D297353CC}">
              <c16:uniqueId val="{00000000-D572-4DAB-9A8C-AE30D143D0F0}"/>
            </c:ext>
          </c:extLst>
        </c:ser>
        <c:ser>
          <c:idx val="1"/>
          <c:order val="1"/>
          <c:tx>
            <c:strRef>
              <c:f>IVSC!$X$55</c:f>
              <c:strCache>
                <c:ptCount val="1"/>
                <c:pt idx="0">
                  <c:v>Balance</c:v>
                </c:pt>
              </c:strCache>
            </c:strRef>
          </c:tx>
          <c:spPr>
            <a:solidFill>
              <a:srgbClr val="752641">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IVSC!$Z$55</c:f>
              <c:numCache>
                <c:formatCode>0%</c:formatCode>
                <c:ptCount val="1"/>
                <c:pt idx="0">
                  <c:v>0.36585365853658536</c:v>
                </c:pt>
              </c:numCache>
            </c:numRef>
          </c:val>
          <c:extLst xmlns:c16r2="http://schemas.microsoft.com/office/drawing/2015/06/chart">
            <c:ext xmlns:c16="http://schemas.microsoft.com/office/drawing/2014/chart" uri="{C3380CC4-5D6E-409C-BE32-E72D297353CC}">
              <c16:uniqueId val="{00000001-D572-4DAB-9A8C-AE30D143D0F0}"/>
            </c:ext>
          </c:extLst>
        </c:ser>
        <c:ser>
          <c:idx val="2"/>
          <c:order val="2"/>
          <c:tx>
            <c:strRef>
              <c:f>IVSC!$X$56</c:f>
              <c:strCache>
                <c:ptCount val="1"/>
                <c:pt idx="0">
                  <c:v>Descriptive</c:v>
                </c:pt>
              </c:strCache>
            </c:strRef>
          </c:tx>
          <c:spPr>
            <a:solidFill>
              <a:srgbClr val="82A3A1">
                <a:alpha val="79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IVSC!$Z$56</c:f>
              <c:numCache>
                <c:formatCode>0%</c:formatCode>
                <c:ptCount val="1"/>
                <c:pt idx="0">
                  <c:v>0.41463414634146339</c:v>
                </c:pt>
              </c:numCache>
            </c:numRef>
          </c:val>
          <c:extLst xmlns:c16r2="http://schemas.microsoft.com/office/drawing/2015/06/chart">
            <c:ext xmlns:c16="http://schemas.microsoft.com/office/drawing/2014/chart" uri="{C3380CC4-5D6E-409C-BE32-E72D297353CC}">
              <c16:uniqueId val="{00000002-D572-4DAB-9A8C-AE30D143D0F0}"/>
            </c:ext>
          </c:extLst>
        </c:ser>
        <c:dLbls>
          <c:dLblPos val="outEnd"/>
          <c:showLegendKey val="0"/>
          <c:showVal val="1"/>
          <c:showCatName val="0"/>
          <c:showSerName val="0"/>
          <c:showPercent val="0"/>
          <c:showBubbleSize val="0"/>
        </c:dLbls>
        <c:gapWidth val="80"/>
        <c:overlap val="25"/>
        <c:axId val="308669440"/>
        <c:axId val="308458240"/>
      </c:barChart>
      <c:catAx>
        <c:axId val="308669440"/>
        <c:scaling>
          <c:orientation val="minMax"/>
        </c:scaling>
        <c:delete val="1"/>
        <c:axPos val="b"/>
        <c:numFmt formatCode="General" sourceLinked="1"/>
        <c:majorTickMark val="none"/>
        <c:minorTickMark val="none"/>
        <c:tickLblPos val="nextTo"/>
        <c:crossAx val="308458240"/>
        <c:crosses val="autoZero"/>
        <c:auto val="1"/>
        <c:lblAlgn val="ctr"/>
        <c:lblOffset val="100"/>
        <c:noMultiLvlLbl val="0"/>
      </c:catAx>
      <c:valAx>
        <c:axId val="308458240"/>
        <c:scaling>
          <c:orientation val="minMax"/>
        </c:scaling>
        <c:delete val="1"/>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crossAx val="30866944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IVSC!$X$58</c:f>
              <c:strCache>
                <c:ptCount val="1"/>
                <c:pt idx="0">
                  <c:v>Word</c:v>
                </c:pt>
              </c:strCache>
            </c:strRef>
          </c:tx>
          <c:spPr>
            <a:solidFill>
              <a:srgbClr val="752641">
                <a:alpha val="80000"/>
              </a:srgb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B52-4920-A0D9-359BBEFDC6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IVSC!$Y$58</c:f>
              <c:numCache>
                <c:formatCode>0%</c:formatCode>
                <c:ptCount val="1"/>
                <c:pt idx="0">
                  <c:v>0.59</c:v>
                </c:pt>
              </c:numCache>
            </c:numRef>
          </c:val>
          <c:extLst xmlns:c16r2="http://schemas.microsoft.com/office/drawing/2015/06/chart">
            <c:ext xmlns:c16="http://schemas.microsoft.com/office/drawing/2014/chart" uri="{C3380CC4-5D6E-409C-BE32-E72D297353CC}">
              <c16:uniqueId val="{00000000-CB52-4920-A0D9-359BBEFDC6AA}"/>
            </c:ext>
          </c:extLst>
        </c:ser>
        <c:ser>
          <c:idx val="1"/>
          <c:order val="1"/>
          <c:tx>
            <c:strRef>
              <c:f>IVSC!$X$59</c:f>
              <c:strCache>
                <c:ptCount val="1"/>
                <c:pt idx="0">
                  <c:v>Power Point</c:v>
                </c:pt>
              </c:strCache>
            </c:strRef>
          </c:tx>
          <c:spPr>
            <a:solidFill>
              <a:srgbClr val="82A3A1">
                <a:alpha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IVSC!$Y$59</c:f>
              <c:numCache>
                <c:formatCode>0%</c:formatCode>
                <c:ptCount val="1"/>
                <c:pt idx="0">
                  <c:v>0.41</c:v>
                </c:pt>
              </c:numCache>
            </c:numRef>
          </c:val>
          <c:extLst xmlns:c16r2="http://schemas.microsoft.com/office/drawing/2015/06/chart">
            <c:ext xmlns:c16="http://schemas.microsoft.com/office/drawing/2014/chart" uri="{C3380CC4-5D6E-409C-BE32-E72D297353CC}">
              <c16:uniqueId val="{00000001-CB52-4920-A0D9-359BBEFDC6AA}"/>
            </c:ext>
          </c:extLst>
        </c:ser>
        <c:dLbls>
          <c:showLegendKey val="0"/>
          <c:showVal val="0"/>
          <c:showCatName val="0"/>
          <c:showSerName val="0"/>
          <c:showPercent val="0"/>
          <c:showBubbleSize val="0"/>
        </c:dLbls>
        <c:gapWidth val="80"/>
        <c:overlap val="25"/>
        <c:axId val="308520448"/>
        <c:axId val="308521984"/>
      </c:barChart>
      <c:catAx>
        <c:axId val="308520448"/>
        <c:scaling>
          <c:orientation val="minMax"/>
        </c:scaling>
        <c:delete val="1"/>
        <c:axPos val="b"/>
        <c:numFmt formatCode="General" sourceLinked="1"/>
        <c:majorTickMark val="none"/>
        <c:minorTickMark val="none"/>
        <c:tickLblPos val="nextTo"/>
        <c:crossAx val="308521984"/>
        <c:crosses val="autoZero"/>
        <c:auto val="1"/>
        <c:lblAlgn val="ctr"/>
        <c:lblOffset val="100"/>
        <c:noMultiLvlLbl val="0"/>
      </c:catAx>
      <c:valAx>
        <c:axId val="308521984"/>
        <c:scaling>
          <c:orientation val="minMax"/>
        </c:scaling>
        <c:delete val="1"/>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crossAx val="308520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752641"/>
              </a:solidFill>
              <a:ln>
                <a:noFill/>
              </a:ln>
              <a:effectLst/>
            </c:spPr>
            <c:extLst xmlns:c16r2="http://schemas.microsoft.com/office/drawing/2015/06/chart">
              <c:ext xmlns:c16="http://schemas.microsoft.com/office/drawing/2014/chart" uri="{C3380CC4-5D6E-409C-BE32-E72D297353CC}">
                <c16:uniqueId val="{00000001-891B-4E8E-884B-EBCA6C5B3F03}"/>
              </c:ext>
            </c:extLst>
          </c:dPt>
          <c:dPt>
            <c:idx val="1"/>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3-891B-4E8E-884B-EBCA6C5B3F03}"/>
              </c:ext>
            </c:extLst>
          </c:dPt>
          <c:dLbls>
            <c:dLbl>
              <c:idx val="0"/>
              <c:layout>
                <c:manualLayout>
                  <c:x val="-2.5766424320258462E-2"/>
                  <c:y val="-5.8162326932730607E-3"/>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fld id="{261EF6C0-9910-4839-A916-550A03407C4C}" type="PERCENTAGE">
                      <a:rPr lang="en-US" sz="1600" smtClean="0">
                        <a:solidFill>
                          <a:schemeClr val="bg1"/>
                        </a:solidFill>
                      </a:rPr>
                      <a:pPr>
                        <a:defRPr sz="1600" b="0" i="0" u="none" strike="noStrike" kern="1200" baseline="0">
                          <a:solidFill>
                            <a:schemeClr val="bg1"/>
                          </a:solidFill>
                          <a:latin typeface="+mn-lt"/>
                          <a:ea typeface="+mn-ea"/>
                          <a:cs typeface="+mn-cs"/>
                        </a:defRPr>
                      </a:pPr>
                      <a:t>[PERCENTAGE]</a:t>
                    </a:fld>
                    <a:r>
                      <a:rPr lang="en-US" sz="1600" dirty="0">
                        <a:solidFill>
                          <a:schemeClr val="bg1"/>
                        </a:solidFill>
                      </a:rPr>
                      <a:t> Yes</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91B-4E8E-884B-EBCA6C5B3F03}"/>
                </c:ext>
              </c:extLst>
            </c:dLbl>
            <c:dLbl>
              <c:idx val="1"/>
              <c:layout>
                <c:manualLayout>
                  <c:x val="-5.5213766400553704E-3"/>
                  <c:y val="-3.7805512506274203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fld id="{65F47A45-F020-4147-89FA-57E078584FC8}" type="PERCENTAGE">
                      <a:rPr lang="en-US" sz="1400" smtClean="0">
                        <a:solidFill>
                          <a:schemeClr val="bg1"/>
                        </a:solidFill>
                      </a:rPr>
                      <a:pPr>
                        <a:defRPr sz="1400" b="0" i="0" u="none" strike="noStrike" kern="1200" baseline="0">
                          <a:solidFill>
                            <a:schemeClr val="bg1"/>
                          </a:solidFill>
                          <a:latin typeface="+mn-lt"/>
                          <a:ea typeface="+mn-ea"/>
                          <a:cs typeface="+mn-cs"/>
                        </a:defRPr>
                      </a:pPr>
                      <a:t>[PERCENTAGE]</a:t>
                    </a:fld>
                    <a:r>
                      <a:rPr lang="en-US" sz="1400" dirty="0">
                        <a:solidFill>
                          <a:schemeClr val="bg1"/>
                        </a:solidFill>
                      </a:rPr>
                      <a:t> No</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91B-4E8E-884B-EBCA6C5B3F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'Valuation reporting'!$C$15:$C$16</c:f>
              <c:strCache>
                <c:ptCount val="2"/>
                <c:pt idx="0">
                  <c:v>Yes</c:v>
                </c:pt>
                <c:pt idx="1">
                  <c:v>No</c:v>
                </c:pt>
              </c:strCache>
            </c:strRef>
          </c:cat>
          <c:val>
            <c:numRef>
              <c:f>'Valuation reporting'!$D$15:$D$16</c:f>
              <c:numCache>
                <c:formatCode>General</c:formatCode>
                <c:ptCount val="2"/>
                <c:pt idx="0">
                  <c:v>47</c:v>
                </c:pt>
                <c:pt idx="1">
                  <c:v>3</c:v>
                </c:pt>
              </c:numCache>
            </c:numRef>
          </c:val>
          <c:extLst xmlns:c16r2="http://schemas.microsoft.com/office/drawing/2015/06/chart">
            <c:ext xmlns:c16="http://schemas.microsoft.com/office/drawing/2014/chart" uri="{C3380CC4-5D6E-409C-BE32-E72D297353CC}">
              <c16:uniqueId val="{00000004-891B-4E8E-884B-EBCA6C5B3F0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11140210748147"/>
          <c:y val="0.11112648738058017"/>
          <c:w val="0.5668461759019674"/>
          <c:h val="0.7985870363097537"/>
        </c:manualLayout>
      </c:layout>
      <c:doughnutChart>
        <c:varyColors val="1"/>
        <c:ser>
          <c:idx val="0"/>
          <c:order val="0"/>
          <c:dPt>
            <c:idx val="0"/>
            <c:bubble3D val="0"/>
            <c:spPr>
              <a:solidFill>
                <a:srgbClr val="752641"/>
              </a:solidFill>
              <a:ln w="19050">
                <a:solidFill>
                  <a:schemeClr val="lt1"/>
                </a:solidFill>
              </a:ln>
              <a:effectLst/>
            </c:spPr>
            <c:extLst xmlns:c16r2="http://schemas.microsoft.com/office/drawing/2015/06/chart">
              <c:ext xmlns:c16="http://schemas.microsoft.com/office/drawing/2014/chart" uri="{C3380CC4-5D6E-409C-BE32-E72D297353CC}">
                <c16:uniqueId val="{00000001-C92E-4C50-B875-B8E04B0250E0}"/>
              </c:ext>
            </c:extLst>
          </c:dPt>
          <c:dPt>
            <c:idx val="1"/>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92E-4C50-B875-B8E04B0250E0}"/>
              </c:ext>
            </c:extLst>
          </c:dPt>
          <c:dLbls>
            <c:dLbl>
              <c:idx val="0"/>
              <c:layout>
                <c:manualLayout>
                  <c:x val="-9.2829395175982835E-2"/>
                  <c:y val="4.355015331903158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j-lt"/>
                        <a:ea typeface="+mn-ea"/>
                        <a:cs typeface="+mn-cs"/>
                      </a:defRPr>
                    </a:pPr>
                    <a:fld id="{EC08EB4B-066C-467B-AD29-6CF532326553}" type="PERCENTAGE">
                      <a:rPr lang="en-US" smtClean="0">
                        <a:solidFill>
                          <a:schemeClr val="bg1"/>
                        </a:solidFill>
                        <a:latin typeface="+mj-lt"/>
                      </a:rPr>
                      <a:pPr>
                        <a:defRPr sz="1600" b="0" i="0" u="none" strike="noStrike" kern="1200" baseline="0">
                          <a:solidFill>
                            <a:schemeClr val="bg1"/>
                          </a:solidFill>
                          <a:latin typeface="+mj-lt"/>
                          <a:ea typeface="+mn-ea"/>
                          <a:cs typeface="+mn-cs"/>
                        </a:defRPr>
                      </a:pPr>
                      <a:t>[PERCENTAGE]</a:t>
                    </a:fld>
                    <a:r>
                      <a:rPr lang="en-US" dirty="0">
                        <a:solidFill>
                          <a:schemeClr val="bg1"/>
                        </a:solidFill>
                        <a:latin typeface="+mj-lt"/>
                      </a:rPr>
                      <a:t> Yes</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C92E-4C50-B875-B8E04B0250E0}"/>
                </c:ext>
              </c:extLst>
            </c:dLbl>
            <c:dLbl>
              <c:idx val="1"/>
              <c:layout>
                <c:manualLayout>
                  <c:x val="-7.3962386341069096E-3"/>
                  <c:y val="-1.0420005535457008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j-lt"/>
                        <a:ea typeface="+mn-ea"/>
                        <a:cs typeface="+mn-cs"/>
                      </a:defRPr>
                    </a:pPr>
                    <a:fld id="{693CC6DC-8B01-47EA-8A30-7CD6D81E2812}" type="PERCENTAGE">
                      <a:rPr lang="en-US" smtClean="0">
                        <a:solidFill>
                          <a:schemeClr val="bg1"/>
                        </a:solidFill>
                        <a:latin typeface="+mj-lt"/>
                      </a:rPr>
                      <a:pPr>
                        <a:defRPr sz="1600" b="0" i="0" u="none" strike="noStrike" kern="1200" baseline="0">
                          <a:solidFill>
                            <a:schemeClr val="bg1"/>
                          </a:solidFill>
                          <a:latin typeface="+mj-lt"/>
                          <a:ea typeface="+mn-ea"/>
                          <a:cs typeface="+mn-cs"/>
                        </a:defRPr>
                      </a:pPr>
                      <a:t>[PERCENTAGE]</a:t>
                    </a:fld>
                    <a:r>
                      <a:rPr lang="en-US" dirty="0">
                        <a:solidFill>
                          <a:schemeClr val="bg1"/>
                        </a:solidFill>
                        <a:latin typeface="+mj-lt"/>
                      </a:rPr>
                      <a:t> No</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C92E-4C50-B875-B8E04B0250E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j-lt"/>
                    <a:ea typeface="+mn-ea"/>
                    <a:cs typeface="+mn-cs"/>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'Valuation reporting'!$C$19:$C$20</c:f>
              <c:strCache>
                <c:ptCount val="2"/>
                <c:pt idx="0">
                  <c:v>Yes</c:v>
                </c:pt>
                <c:pt idx="1">
                  <c:v>No</c:v>
                </c:pt>
              </c:strCache>
            </c:strRef>
          </c:cat>
          <c:val>
            <c:numRef>
              <c:f>'Valuation reporting'!$D$19:$D$20</c:f>
              <c:numCache>
                <c:formatCode>General</c:formatCode>
                <c:ptCount val="2"/>
                <c:pt idx="0">
                  <c:v>43</c:v>
                </c:pt>
                <c:pt idx="1">
                  <c:v>7</c:v>
                </c:pt>
              </c:numCache>
            </c:numRef>
          </c:val>
          <c:extLst xmlns:c16r2="http://schemas.microsoft.com/office/drawing/2015/06/chart">
            <c:ext xmlns:c16="http://schemas.microsoft.com/office/drawing/2014/chart" uri="{C3380CC4-5D6E-409C-BE32-E72D297353CC}">
              <c16:uniqueId val="{00000004-C92E-4C50-B875-B8E04B0250E0}"/>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75264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635-4803-8445-B86E1BF2ECD1}"/>
              </c:ext>
            </c:extLst>
          </c:dPt>
          <c:dPt>
            <c:idx val="1"/>
            <c:bubble3D val="0"/>
            <c:spPr>
              <a:solidFill>
                <a:srgbClr val="82A3A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635-4803-8445-B86E1BF2ECD1}"/>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635-4803-8445-B86E1BF2ECD1}"/>
              </c:ext>
            </c:extLst>
          </c:dPt>
          <c:dLbls>
            <c:dLbl>
              <c:idx val="1"/>
              <c:layout>
                <c:manualLayout>
                  <c:x val="0.15219539551806119"/>
                  <c:y val="-0.28247237717640189"/>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635-4803-8445-B86E1BF2ECD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j-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'Valuation reporting'!$F$19:$F$21</c:f>
              <c:strCache>
                <c:ptCount val="3"/>
                <c:pt idx="0">
                  <c:v>Very detailed</c:v>
                </c:pt>
                <c:pt idx="1">
                  <c:v>Partially detailed</c:v>
                </c:pt>
                <c:pt idx="2">
                  <c:v>We provide only tables with macro data and no narrative</c:v>
                </c:pt>
              </c:strCache>
            </c:strRef>
          </c:cat>
          <c:val>
            <c:numRef>
              <c:f>'Valuation reporting'!$G$19:$G$21</c:f>
              <c:numCache>
                <c:formatCode>General</c:formatCode>
                <c:ptCount val="3"/>
                <c:pt idx="0">
                  <c:v>7</c:v>
                </c:pt>
                <c:pt idx="1">
                  <c:v>34</c:v>
                </c:pt>
                <c:pt idx="2">
                  <c:v>2</c:v>
                </c:pt>
              </c:numCache>
            </c:numRef>
          </c:val>
          <c:extLst xmlns:c16r2="http://schemas.microsoft.com/office/drawing/2015/06/chart">
            <c:ext xmlns:c16="http://schemas.microsoft.com/office/drawing/2014/chart" uri="{C3380CC4-5D6E-409C-BE32-E72D297353CC}">
              <c16:uniqueId val="{00000006-7635-4803-8445-B86E1BF2ECD1}"/>
            </c:ext>
          </c:extLst>
        </c:ser>
        <c:dLbls>
          <c:showLegendKey val="0"/>
          <c:showVal val="0"/>
          <c:showCatName val="0"/>
          <c:showSerName val="0"/>
          <c:showPercent val="0"/>
          <c:showBubbleSize val="0"/>
          <c:showLeaderLines val="1"/>
        </c:dLbls>
      </c:pie3DChart>
      <c:spPr>
        <a:noFill/>
        <a:ln>
          <a:noFill/>
        </a:ln>
        <a:effectLst/>
      </c:spPr>
    </c:plotArea>
    <c:legend>
      <c:legendPos val="t"/>
      <c:layout>
        <c:manualLayout>
          <c:xMode val="edge"/>
          <c:yMode val="edge"/>
          <c:x val="0.19148687069463366"/>
          <c:y val="3.874274937105926E-2"/>
          <c:w val="0.71152213404276565"/>
          <c:h val="0.2058292174378374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752641"/>
            </a:solidFill>
          </c:spPr>
          <c:dPt>
            <c:idx val="0"/>
            <c:bubble3D val="0"/>
            <c:spPr>
              <a:solidFill>
                <a:srgbClr val="752641"/>
              </a:solidFill>
              <a:ln w="19050">
                <a:solidFill>
                  <a:schemeClr val="lt1"/>
                </a:solidFill>
              </a:ln>
              <a:effectLst/>
            </c:spPr>
            <c:extLst xmlns:c16r2="http://schemas.microsoft.com/office/drawing/2015/06/chart">
              <c:ext xmlns:c16="http://schemas.microsoft.com/office/drawing/2014/chart" uri="{C3380CC4-5D6E-409C-BE32-E72D297353CC}">
                <c16:uniqueId val="{00000001-D24B-4EB9-AB5C-D470ED67E683}"/>
              </c:ext>
            </c:extLst>
          </c:dPt>
          <c:dPt>
            <c:idx val="1"/>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D24B-4EB9-AB5C-D470ED67E683}"/>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'Valuation reporting'!$C$24:$C$25</c:f>
              <c:strCache>
                <c:ptCount val="2"/>
                <c:pt idx="0">
                  <c:v>Yes</c:v>
                </c:pt>
                <c:pt idx="1">
                  <c:v>No</c:v>
                </c:pt>
              </c:strCache>
            </c:strRef>
          </c:cat>
          <c:val>
            <c:numRef>
              <c:f>'Valuation reporting'!$D$24:$D$25</c:f>
              <c:numCache>
                <c:formatCode>General</c:formatCode>
                <c:ptCount val="2"/>
                <c:pt idx="0">
                  <c:v>43</c:v>
                </c:pt>
                <c:pt idx="1">
                  <c:v>7</c:v>
                </c:pt>
              </c:numCache>
            </c:numRef>
          </c:val>
          <c:extLst xmlns:c16r2="http://schemas.microsoft.com/office/drawing/2015/06/chart">
            <c:ext xmlns:c16="http://schemas.microsoft.com/office/drawing/2014/chart" uri="{C3380CC4-5D6E-409C-BE32-E72D297353CC}">
              <c16:uniqueId val="{00000004-D24B-4EB9-AB5C-D470ED67E68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75264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5BA9-4789-8C67-62B2A0DD091A}"/>
              </c:ext>
            </c:extLst>
          </c:dPt>
          <c:dPt>
            <c:idx val="1"/>
            <c:bubble3D val="0"/>
            <c:spPr>
              <a:solidFill>
                <a:srgbClr val="82A3A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5BA9-4789-8C67-62B2A0DD091A}"/>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5BA9-4789-8C67-62B2A0DD091A}"/>
              </c:ext>
            </c:extLst>
          </c:dPt>
          <c:dLbls>
            <c:dLbl>
              <c:idx val="1"/>
              <c:layout>
                <c:manualLayout>
                  <c:x val="0.17992748036341852"/>
                  <c:y val="-0.28059791462652184"/>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BA9-4789-8C67-62B2A0DD091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'Valuation reporting'!$F$25:$F$27</c:f>
              <c:strCache>
                <c:ptCount val="3"/>
                <c:pt idx="0">
                  <c:v>Very detailed</c:v>
                </c:pt>
                <c:pt idx="1">
                  <c:v>Partially detailed</c:v>
                </c:pt>
                <c:pt idx="2">
                  <c:v>We provide only tables with key data and no narrative</c:v>
                </c:pt>
              </c:strCache>
            </c:strRef>
          </c:cat>
          <c:val>
            <c:numRef>
              <c:f>'Valuation reporting'!$G$25:$G$27</c:f>
              <c:numCache>
                <c:formatCode>General</c:formatCode>
                <c:ptCount val="3"/>
                <c:pt idx="0">
                  <c:v>7</c:v>
                </c:pt>
                <c:pt idx="1">
                  <c:v>34</c:v>
                </c:pt>
                <c:pt idx="2">
                  <c:v>2</c:v>
                </c:pt>
              </c:numCache>
            </c:numRef>
          </c:val>
          <c:extLst xmlns:c16r2="http://schemas.microsoft.com/office/drawing/2015/06/chart">
            <c:ext xmlns:c16="http://schemas.microsoft.com/office/drawing/2014/chart" uri="{C3380CC4-5D6E-409C-BE32-E72D297353CC}">
              <c16:uniqueId val="{00000006-5BA9-4789-8C67-62B2A0DD091A}"/>
            </c:ext>
          </c:extLst>
        </c:ser>
        <c:dLbls>
          <c:showLegendKey val="0"/>
          <c:showVal val="0"/>
          <c:showCatName val="0"/>
          <c:showSerName val="0"/>
          <c:showPercent val="0"/>
          <c:showBubbleSize val="0"/>
          <c:showLeaderLines val="1"/>
        </c:dLbls>
      </c:pie3D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752641"/>
              </a:solidFill>
              <a:ln w="19050">
                <a:solidFill>
                  <a:schemeClr val="lt1"/>
                </a:solidFill>
              </a:ln>
              <a:effectLst/>
            </c:spPr>
            <c:extLst xmlns:c16r2="http://schemas.microsoft.com/office/drawing/2015/06/chart">
              <c:ext xmlns:c16="http://schemas.microsoft.com/office/drawing/2014/chart" uri="{C3380CC4-5D6E-409C-BE32-E72D297353CC}">
                <c16:uniqueId val="{00000001-FBBF-49B9-B327-E9D7CF1396D5}"/>
              </c:ext>
            </c:extLst>
          </c:dPt>
          <c:dPt>
            <c:idx val="1"/>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FBBF-49B9-B327-E9D7CF1396D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'Valuation reporting'!$C$30:$C$31</c:f>
              <c:strCache>
                <c:ptCount val="2"/>
                <c:pt idx="0">
                  <c:v>Yes</c:v>
                </c:pt>
                <c:pt idx="1">
                  <c:v>No</c:v>
                </c:pt>
              </c:strCache>
            </c:strRef>
          </c:cat>
          <c:val>
            <c:numRef>
              <c:f>'Valuation reporting'!$D$30:$D$31</c:f>
              <c:numCache>
                <c:formatCode>General</c:formatCode>
                <c:ptCount val="2"/>
                <c:pt idx="0">
                  <c:v>44</c:v>
                </c:pt>
                <c:pt idx="1">
                  <c:v>5</c:v>
                </c:pt>
              </c:numCache>
            </c:numRef>
          </c:val>
          <c:extLst xmlns:c16r2="http://schemas.microsoft.com/office/drawing/2015/06/chart">
            <c:ext xmlns:c16="http://schemas.microsoft.com/office/drawing/2014/chart" uri="{C3380CC4-5D6E-409C-BE32-E72D297353CC}">
              <c16:uniqueId val="{00000004-FBBF-49B9-B327-E9D7CF1396D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75264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F23-4238-94BA-35D2B661CE33}"/>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F23-4238-94BA-35D2B661CE33}"/>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BF23-4238-94BA-35D2B661CE33}"/>
              </c:ext>
            </c:extLst>
          </c:dPt>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F23-4238-94BA-35D2B661CE33}"/>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'Valuation reporting'!$F$30:$F$32</c:f>
              <c:strCache>
                <c:ptCount val="3"/>
                <c:pt idx="0">
                  <c:v>Very detailed (including narrative)</c:v>
                </c:pt>
                <c:pt idx="1">
                  <c:v>Partially detailed</c:v>
                </c:pt>
                <c:pt idx="2">
                  <c:v>We provide only tables with key highlights for main FS parameters</c:v>
                </c:pt>
              </c:strCache>
            </c:strRef>
          </c:cat>
          <c:val>
            <c:numRef>
              <c:f>'Valuation reporting'!$G$30:$G$32</c:f>
              <c:numCache>
                <c:formatCode>General</c:formatCode>
                <c:ptCount val="3"/>
                <c:pt idx="0">
                  <c:v>27</c:v>
                </c:pt>
                <c:pt idx="1">
                  <c:v>0</c:v>
                </c:pt>
                <c:pt idx="2">
                  <c:v>17</c:v>
                </c:pt>
              </c:numCache>
            </c:numRef>
          </c:val>
          <c:extLst xmlns:c16r2="http://schemas.microsoft.com/office/drawing/2015/06/chart">
            <c:ext xmlns:c16="http://schemas.microsoft.com/office/drawing/2014/chart" uri="{C3380CC4-5D6E-409C-BE32-E72D297353CC}">
              <c16:uniqueId val="{00000006-BF23-4238-94BA-35D2B661CE33}"/>
            </c:ext>
          </c:extLst>
        </c:ser>
        <c:dLbls>
          <c:showLegendKey val="0"/>
          <c:showVal val="0"/>
          <c:showCatName val="0"/>
          <c:showSerName val="0"/>
          <c:showPercent val="0"/>
          <c:showBubbleSize val="0"/>
          <c:showLeaderLines val="1"/>
        </c:dLbls>
      </c:pie3DChart>
      <c:spPr>
        <a:noFill/>
        <a:ln>
          <a:noFill/>
        </a:ln>
        <a:effectLst/>
      </c:spPr>
    </c:plotArea>
    <c:legend>
      <c:legendPos val="t"/>
      <c:legendEntry>
        <c:idx val="1"/>
        <c:delete val="1"/>
      </c:legendEntry>
      <c:layout>
        <c:manualLayout>
          <c:xMode val="edge"/>
          <c:yMode val="edge"/>
          <c:x val="0"/>
          <c:y val="2.7668616805802376E-2"/>
          <c:w val="1"/>
          <c:h val="0.1104653535292778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752641"/>
              </a:solidFill>
              <a:ln w="19050">
                <a:solidFill>
                  <a:schemeClr val="lt1"/>
                </a:solidFill>
              </a:ln>
              <a:effectLst/>
            </c:spPr>
            <c:extLst xmlns:c16r2="http://schemas.microsoft.com/office/drawing/2015/06/chart">
              <c:ext xmlns:c16="http://schemas.microsoft.com/office/drawing/2014/chart" uri="{C3380CC4-5D6E-409C-BE32-E72D297353CC}">
                <c16:uniqueId val="{00000001-69D1-4CF5-9A58-1CFBB277476E}"/>
              </c:ext>
            </c:extLst>
          </c:dPt>
          <c:dPt>
            <c:idx val="1"/>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69D1-4CF5-9A58-1CFBB277476E}"/>
              </c:ext>
            </c:extLst>
          </c:dPt>
          <c:dLbls>
            <c:dLbl>
              <c:idx val="1"/>
              <c:layout>
                <c:manualLayout>
                  <c:x val="0"/>
                  <c:y val="-2.107651771672166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9D1-4CF5-9A58-1CFBB277476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'Valuation reporting'!$C$43:$C$44</c:f>
              <c:strCache>
                <c:ptCount val="2"/>
                <c:pt idx="0">
                  <c:v>Yes</c:v>
                </c:pt>
                <c:pt idx="1">
                  <c:v>No</c:v>
                </c:pt>
              </c:strCache>
            </c:strRef>
          </c:cat>
          <c:val>
            <c:numRef>
              <c:f>'Valuation reporting'!$D$43:$D$44</c:f>
              <c:numCache>
                <c:formatCode>General</c:formatCode>
                <c:ptCount val="2"/>
                <c:pt idx="0">
                  <c:v>47</c:v>
                </c:pt>
                <c:pt idx="1">
                  <c:v>2</c:v>
                </c:pt>
              </c:numCache>
            </c:numRef>
          </c:val>
          <c:extLst xmlns:c16r2="http://schemas.microsoft.com/office/drawing/2015/06/chart">
            <c:ext xmlns:c16="http://schemas.microsoft.com/office/drawing/2014/chart" uri="{C3380CC4-5D6E-409C-BE32-E72D297353CC}">
              <c16:uniqueId val="{00000004-69D1-4CF5-9A58-1CFBB277476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0.45748</cdr:x>
      <cdr:y>0.44388</cdr:y>
    </cdr:from>
    <cdr:to>
      <cdr:x>0.55375</cdr:x>
      <cdr:y>0.55612</cdr:y>
    </cdr:to>
    <cdr:sp macro="" textlink="">
      <cdr:nvSpPr>
        <cdr:cNvPr id="2" name="Freeform 57">
          <a:extLst xmlns:a="http://schemas.openxmlformats.org/drawingml/2006/main">
            <a:ext uri="{FF2B5EF4-FFF2-40B4-BE49-F238E27FC236}">
              <a16:creationId xmlns:a16="http://schemas.microsoft.com/office/drawing/2014/main" xmlns="" id="{1A94F2A7-E5BD-48EE-ABC0-076382B545BD}"/>
            </a:ext>
          </a:extLst>
        </cdr:cNvPr>
        <cdr:cNvSpPr>
          <a:spLocks xmlns:a="http://schemas.openxmlformats.org/drawingml/2006/main" noEditPoints="1"/>
        </cdr:cNvSpPr>
      </cdr:nvSpPr>
      <cdr:spPr bwMode="auto">
        <a:xfrm xmlns:a="http://schemas.openxmlformats.org/drawingml/2006/main">
          <a:off x="2501539" y="1604792"/>
          <a:ext cx="526439" cy="405814"/>
        </a:xfrm>
        <a:custGeom xmlns:a="http://schemas.openxmlformats.org/drawingml/2006/main">
          <a:avLst/>
          <a:gdLst>
            <a:gd name="T0" fmla="*/ 7 w 65"/>
            <a:gd name="T1" fmla="*/ 9 h 58"/>
            <a:gd name="T2" fmla="*/ 7 w 65"/>
            <a:gd name="T3" fmla="*/ 57 h 58"/>
            <a:gd name="T4" fmla="*/ 6 w 65"/>
            <a:gd name="T5" fmla="*/ 58 h 58"/>
            <a:gd name="T6" fmla="*/ 4 w 65"/>
            <a:gd name="T7" fmla="*/ 58 h 58"/>
            <a:gd name="T8" fmla="*/ 2 w 65"/>
            <a:gd name="T9" fmla="*/ 57 h 58"/>
            <a:gd name="T10" fmla="*/ 2 w 65"/>
            <a:gd name="T11" fmla="*/ 9 h 58"/>
            <a:gd name="T12" fmla="*/ 0 w 65"/>
            <a:gd name="T13" fmla="*/ 4 h 58"/>
            <a:gd name="T14" fmla="*/ 5 w 65"/>
            <a:gd name="T15" fmla="*/ 0 h 58"/>
            <a:gd name="T16" fmla="*/ 10 w 65"/>
            <a:gd name="T17" fmla="*/ 4 h 58"/>
            <a:gd name="T18" fmla="*/ 7 w 65"/>
            <a:gd name="T19" fmla="*/ 9 h 58"/>
            <a:gd name="T20" fmla="*/ 65 w 65"/>
            <a:gd name="T21" fmla="*/ 36 h 58"/>
            <a:gd name="T22" fmla="*/ 63 w 65"/>
            <a:gd name="T23" fmla="*/ 38 h 58"/>
            <a:gd name="T24" fmla="*/ 49 w 65"/>
            <a:gd name="T25" fmla="*/ 43 h 58"/>
            <a:gd name="T26" fmla="*/ 31 w 65"/>
            <a:gd name="T27" fmla="*/ 37 h 58"/>
            <a:gd name="T28" fmla="*/ 13 w 65"/>
            <a:gd name="T29" fmla="*/ 43 h 58"/>
            <a:gd name="T30" fmla="*/ 12 w 65"/>
            <a:gd name="T31" fmla="*/ 43 h 58"/>
            <a:gd name="T32" fmla="*/ 10 w 65"/>
            <a:gd name="T33" fmla="*/ 41 h 58"/>
            <a:gd name="T34" fmla="*/ 10 w 65"/>
            <a:gd name="T35" fmla="*/ 13 h 58"/>
            <a:gd name="T36" fmla="*/ 11 w 65"/>
            <a:gd name="T37" fmla="*/ 11 h 58"/>
            <a:gd name="T38" fmla="*/ 14 w 65"/>
            <a:gd name="T39" fmla="*/ 9 h 58"/>
            <a:gd name="T40" fmla="*/ 30 w 65"/>
            <a:gd name="T41" fmla="*/ 4 h 58"/>
            <a:gd name="T42" fmla="*/ 46 w 65"/>
            <a:gd name="T43" fmla="*/ 9 h 58"/>
            <a:gd name="T44" fmla="*/ 49 w 65"/>
            <a:gd name="T45" fmla="*/ 10 h 58"/>
            <a:gd name="T46" fmla="*/ 63 w 65"/>
            <a:gd name="T47" fmla="*/ 4 h 58"/>
            <a:gd name="T48" fmla="*/ 65 w 65"/>
            <a:gd name="T49" fmla="*/ 7 h 58"/>
            <a:gd name="T50" fmla="*/ 65 w 65"/>
            <a:gd name="T51" fmla="*/ 3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xmlns:a="http://schemas.openxmlformats.org/drawingml/2006/main">
          <a:srgbClr val="A50021"/>
        </a:solidFill>
        <a:ln xmlns:a="http://schemas.openxmlformats.org/drawingml/2006/main">
          <a:noFill/>
        </a:ln>
      </cdr:spPr>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0.48814</cdr:x>
      <cdr:y>0.37581</cdr:y>
    </cdr:from>
    <cdr:to>
      <cdr:x>0.59724</cdr:x>
      <cdr:y>0.51619</cdr:y>
    </cdr:to>
    <cdr:sp macro="" textlink="">
      <cdr:nvSpPr>
        <cdr:cNvPr id="2" name="Freeform 57">
          <a:extLst xmlns:a="http://schemas.openxmlformats.org/drawingml/2006/main">
            <a:ext uri="{FF2B5EF4-FFF2-40B4-BE49-F238E27FC236}">
              <a16:creationId xmlns:a16="http://schemas.microsoft.com/office/drawing/2014/main" xmlns="" id="{571256CB-0017-4866-8FF4-1A24CFA0C8EB}"/>
            </a:ext>
          </a:extLst>
        </cdr:cNvPr>
        <cdr:cNvSpPr>
          <a:spLocks xmlns:a="http://schemas.openxmlformats.org/drawingml/2006/main" noEditPoints="1"/>
        </cdr:cNvSpPr>
      </cdr:nvSpPr>
      <cdr:spPr bwMode="auto">
        <a:xfrm xmlns:a="http://schemas.openxmlformats.org/drawingml/2006/main">
          <a:off x="2355391" y="1086436"/>
          <a:ext cx="526439" cy="405814"/>
        </a:xfrm>
        <a:custGeom xmlns:a="http://schemas.openxmlformats.org/drawingml/2006/main">
          <a:avLst/>
          <a:gdLst>
            <a:gd name="T0" fmla="*/ 7 w 65"/>
            <a:gd name="T1" fmla="*/ 9 h 58"/>
            <a:gd name="T2" fmla="*/ 7 w 65"/>
            <a:gd name="T3" fmla="*/ 57 h 58"/>
            <a:gd name="T4" fmla="*/ 6 w 65"/>
            <a:gd name="T5" fmla="*/ 58 h 58"/>
            <a:gd name="T6" fmla="*/ 4 w 65"/>
            <a:gd name="T7" fmla="*/ 58 h 58"/>
            <a:gd name="T8" fmla="*/ 2 w 65"/>
            <a:gd name="T9" fmla="*/ 57 h 58"/>
            <a:gd name="T10" fmla="*/ 2 w 65"/>
            <a:gd name="T11" fmla="*/ 9 h 58"/>
            <a:gd name="T12" fmla="*/ 0 w 65"/>
            <a:gd name="T13" fmla="*/ 4 h 58"/>
            <a:gd name="T14" fmla="*/ 5 w 65"/>
            <a:gd name="T15" fmla="*/ 0 h 58"/>
            <a:gd name="T16" fmla="*/ 10 w 65"/>
            <a:gd name="T17" fmla="*/ 4 h 58"/>
            <a:gd name="T18" fmla="*/ 7 w 65"/>
            <a:gd name="T19" fmla="*/ 9 h 58"/>
            <a:gd name="T20" fmla="*/ 65 w 65"/>
            <a:gd name="T21" fmla="*/ 36 h 58"/>
            <a:gd name="T22" fmla="*/ 63 w 65"/>
            <a:gd name="T23" fmla="*/ 38 h 58"/>
            <a:gd name="T24" fmla="*/ 49 w 65"/>
            <a:gd name="T25" fmla="*/ 43 h 58"/>
            <a:gd name="T26" fmla="*/ 31 w 65"/>
            <a:gd name="T27" fmla="*/ 37 h 58"/>
            <a:gd name="T28" fmla="*/ 13 w 65"/>
            <a:gd name="T29" fmla="*/ 43 h 58"/>
            <a:gd name="T30" fmla="*/ 12 w 65"/>
            <a:gd name="T31" fmla="*/ 43 h 58"/>
            <a:gd name="T32" fmla="*/ 10 w 65"/>
            <a:gd name="T33" fmla="*/ 41 h 58"/>
            <a:gd name="T34" fmla="*/ 10 w 65"/>
            <a:gd name="T35" fmla="*/ 13 h 58"/>
            <a:gd name="T36" fmla="*/ 11 w 65"/>
            <a:gd name="T37" fmla="*/ 11 h 58"/>
            <a:gd name="T38" fmla="*/ 14 w 65"/>
            <a:gd name="T39" fmla="*/ 9 h 58"/>
            <a:gd name="T40" fmla="*/ 30 w 65"/>
            <a:gd name="T41" fmla="*/ 4 h 58"/>
            <a:gd name="T42" fmla="*/ 46 w 65"/>
            <a:gd name="T43" fmla="*/ 9 h 58"/>
            <a:gd name="T44" fmla="*/ 49 w 65"/>
            <a:gd name="T45" fmla="*/ 10 h 58"/>
            <a:gd name="T46" fmla="*/ 63 w 65"/>
            <a:gd name="T47" fmla="*/ 4 h 58"/>
            <a:gd name="T48" fmla="*/ 65 w 65"/>
            <a:gd name="T49" fmla="*/ 7 h 58"/>
            <a:gd name="T50" fmla="*/ 65 w 65"/>
            <a:gd name="T51" fmla="*/ 3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xmlns:a="http://schemas.openxmlformats.org/drawingml/2006/main">
          <a:srgbClr val="A50021"/>
        </a:solidFill>
        <a:ln xmlns:a="http://schemas.openxmlformats.org/drawingml/2006/main">
          <a:noFill/>
        </a:ln>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9B88E-5109-4CB8-B4BB-D1072782BF56}" type="datetimeFigureOut">
              <a:rPr lang="en-GB" smtClean="0"/>
              <a:t>08/10/2019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8CA8E-E1F9-4847-8AB6-04F0EEF20D44}" type="slidenum">
              <a:rPr lang="en-GB" smtClean="0"/>
              <a:t>‹#›</a:t>
            </a:fld>
            <a:endParaRPr lang="en-GB" dirty="0"/>
          </a:p>
        </p:txBody>
      </p:sp>
    </p:spTree>
    <p:extLst>
      <p:ext uri="{BB962C8B-B14F-4D97-AF65-F5344CB8AC3E}">
        <p14:creationId xmlns:p14="http://schemas.microsoft.com/office/powerpoint/2010/main" val="2915394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28CA8E-E1F9-4847-8AB6-04F0EEF20D44}" type="slidenum">
              <a:rPr lang="en-GB" smtClean="0"/>
              <a:t>1</a:t>
            </a:fld>
            <a:endParaRPr lang="en-GB" dirty="0"/>
          </a:p>
        </p:txBody>
      </p:sp>
    </p:spTree>
    <p:extLst>
      <p:ext uri="{BB962C8B-B14F-4D97-AF65-F5344CB8AC3E}">
        <p14:creationId xmlns:p14="http://schemas.microsoft.com/office/powerpoint/2010/main" val="1671059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800" b="1" dirty="0"/>
              <a:t>Core Principles of Valuation</a:t>
            </a:r>
            <a:endParaRPr lang="en-GB" sz="800" b="1" kern="1200" dirty="0">
              <a:solidFill>
                <a:schemeClr val="tx1"/>
              </a:solidFill>
              <a:effectLst/>
              <a:latin typeface="+mn-lt"/>
              <a:ea typeface="+mn-ea"/>
              <a:cs typeface="+mn-cs"/>
            </a:endParaRPr>
          </a:p>
          <a:p>
            <a:pPr marL="228600" lvl="0" indent="-228600">
              <a:buFont typeface="+mj-lt"/>
              <a:buAutoNum type="arabicParenR"/>
            </a:pPr>
            <a:endParaRPr lang="en-GB" sz="800" b="1" kern="1200" dirty="0">
              <a:solidFill>
                <a:schemeClr val="tx1"/>
              </a:solidFill>
              <a:effectLst/>
              <a:latin typeface="+mn-lt"/>
              <a:ea typeface="+mn-ea"/>
              <a:cs typeface="+mn-cs"/>
            </a:endParaRPr>
          </a:p>
          <a:p>
            <a:pPr marL="228600" lvl="0" indent="-228600">
              <a:buFont typeface="+mj-lt"/>
              <a:buAutoNum type="arabicParenR"/>
            </a:pPr>
            <a:r>
              <a:rPr lang="en-GB" sz="800" b="1" kern="1200" dirty="0">
                <a:solidFill>
                  <a:schemeClr val="tx1"/>
                </a:solidFill>
                <a:effectLst/>
                <a:latin typeface="+mn-lt"/>
                <a:ea typeface="+mn-ea"/>
                <a:cs typeface="+mn-cs"/>
              </a:rPr>
              <a:t>Ethics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follow the ethical principles of integrity, objectivity, confidentiality, competence and professionalism and promote and preserve the public trust inherent in valuation by observing the highest standards of professional ethics.</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Competency; </a:t>
            </a:r>
            <a:r>
              <a:rPr lang="en-GB" sz="800" i="1" kern="1200" dirty="0">
                <a:solidFill>
                  <a:schemeClr val="tx1"/>
                </a:solidFill>
                <a:effectLst/>
                <a:latin typeface="+mn-lt"/>
                <a:ea typeface="+mn-ea"/>
                <a:cs typeface="+mn-cs"/>
              </a:rPr>
              <a:t>At the time the valuation is submitted, Valuers must have the technical skills, experience and knowledge required to appropriately complete the valuation assignment.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Compliance; </a:t>
            </a:r>
            <a:r>
              <a:rPr lang="en-GB" sz="800" i="1" kern="1200" dirty="0">
                <a:solidFill>
                  <a:schemeClr val="tx1"/>
                </a:solidFill>
                <a:effectLst/>
                <a:latin typeface="+mn-lt"/>
                <a:ea typeface="+mn-ea"/>
                <a:cs typeface="+mn-cs"/>
              </a:rPr>
              <a:t>Valuers must  disclose in the valuation report the published valuation standards used for the assignment and comply with those standards.</a:t>
            </a:r>
            <a:endParaRPr lang="en-GB" sz="800" b="0" i="1"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Basis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select basis (or bases) of value appropriate for the assignment and follow all applicable requirements associated with that basis of value.  The basis of value should be either defined or cited.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i="1" kern="1200" dirty="0">
                <a:solidFill>
                  <a:schemeClr val="tx1"/>
                </a:solidFill>
                <a:effectLst/>
                <a:latin typeface="+mn-lt"/>
                <a:ea typeface="+mn-ea"/>
                <a:cs typeface="+mn-cs"/>
              </a:rPr>
              <a:t>Date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state the date of value associated with their opinion.  The date of value may be current, retrospective or prospective.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Assumptions and Conditions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Assumptions and conditions specific to the assignment that may affect the assignment results should be disclosed.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Intended use/r; </a:t>
            </a:r>
            <a:r>
              <a:rPr lang="en-GB" sz="800" i="1" kern="1200" dirty="0">
                <a:solidFill>
                  <a:schemeClr val="tx1"/>
                </a:solidFill>
                <a:effectLst/>
                <a:latin typeface="+mn-lt"/>
                <a:ea typeface="+mn-ea"/>
                <a:cs typeface="+mn-cs"/>
              </a:rPr>
              <a:t>Valuers must </a:t>
            </a:r>
            <a:r>
              <a:rPr lang="en-GB" sz="800" i="1" u="sng" kern="1200" dirty="0">
                <a:solidFill>
                  <a:schemeClr val="tx1"/>
                </a:solidFill>
                <a:effectLst/>
                <a:latin typeface="+mn-lt"/>
                <a:ea typeface="+mn-ea"/>
                <a:cs typeface="+mn-cs"/>
              </a:rPr>
              <a:t>i</a:t>
            </a:r>
            <a:r>
              <a:rPr lang="en-GB" sz="800" i="1" kern="1200" dirty="0">
                <a:solidFill>
                  <a:schemeClr val="tx1"/>
                </a:solidFill>
                <a:effectLst/>
                <a:latin typeface="+mn-lt"/>
                <a:ea typeface="+mn-ea"/>
                <a:cs typeface="+mn-cs"/>
              </a:rPr>
              <a:t>nclude in the valuation report a clear and accurate description of the intended use and intended user(s) of the valuation including any limitations thereon.</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Scope of Work; </a:t>
            </a:r>
            <a:r>
              <a:rPr lang="en-GB" sz="800" i="1" kern="1200" dirty="0">
                <a:solidFill>
                  <a:schemeClr val="tx1"/>
                </a:solidFill>
                <a:effectLst/>
                <a:latin typeface="+mn-lt"/>
                <a:ea typeface="+mn-ea"/>
                <a:cs typeface="+mn-cs"/>
              </a:rPr>
              <a:t>Valuers must determine and perform a scope of work that is appropriate for the assignment that will result in a credible value opinion. The scope of work performed should be disclosed.</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Data; </a:t>
            </a:r>
            <a:r>
              <a:rPr lang="en-GB" sz="800" i="1" kern="1200" dirty="0">
                <a:solidFill>
                  <a:schemeClr val="tx1"/>
                </a:solidFill>
                <a:effectLst/>
                <a:latin typeface="+mn-lt"/>
                <a:ea typeface="+mn-ea"/>
                <a:cs typeface="+mn-cs"/>
              </a:rPr>
              <a:t>Valuers must not manipulate data in attempt to mislead and must provide all results in a clear and transparent manner.</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Identification of Assets; </a:t>
            </a:r>
            <a:r>
              <a:rPr lang="en-GB" sz="800" i="1" kern="1200" dirty="0">
                <a:solidFill>
                  <a:schemeClr val="tx1"/>
                </a:solidFill>
                <a:effectLst/>
                <a:latin typeface="+mn-lt"/>
                <a:ea typeface="+mn-ea"/>
                <a:cs typeface="+mn-cs"/>
              </a:rPr>
              <a:t>Valuers must clearly identify the asset(s) being valued and carry out any investigation(s) appropriate for the intended use(es) as part of the corroboration process.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Valuation Methodology; </a:t>
            </a:r>
            <a:r>
              <a:rPr lang="en-GB" sz="800" i="1" kern="1200" dirty="0">
                <a:solidFill>
                  <a:schemeClr val="tx1"/>
                </a:solidFill>
                <a:effectLst/>
                <a:latin typeface="+mn-lt"/>
                <a:ea typeface="+mn-ea"/>
                <a:cs typeface="+mn-cs"/>
              </a:rPr>
              <a:t>Valuers must properly use the appropriate valuation methodology(ies)  to provide a valuation</a:t>
            </a:r>
            <a:r>
              <a:rPr lang="en-GB" sz="800" i="1" u="sng"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results that are credible for the intended use.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Communication of Valuation; </a:t>
            </a:r>
            <a:r>
              <a:rPr lang="en-GB" sz="800" i="1" kern="1200" dirty="0">
                <a:solidFill>
                  <a:schemeClr val="tx1"/>
                </a:solidFill>
                <a:effectLst/>
                <a:latin typeface="+mn-lt"/>
                <a:ea typeface="+mn-ea"/>
                <a:cs typeface="+mn-cs"/>
              </a:rPr>
              <a:t>Valuers must communicate the information necessary orally or in writing to the intended recipient(s) for a clear understanding of the assignment results.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Record Keeping; </a:t>
            </a:r>
            <a:r>
              <a:rPr lang="en-GB" sz="800" i="1" kern="1200" dirty="0">
                <a:solidFill>
                  <a:schemeClr val="tx1"/>
                </a:solidFill>
                <a:effectLst/>
                <a:latin typeface="+mn-lt"/>
                <a:ea typeface="+mn-ea"/>
                <a:cs typeface="+mn-cs"/>
              </a:rPr>
              <a:t>Valuers must keep a copy of the valuation and a record of the work performed during the valuation process for a period after completion of the assignment, having regard to any relevant statutory, legal, valuation standard or regulatory requirements.   </a:t>
            </a:r>
            <a:endParaRPr lang="en-GB" sz="8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428CA8E-E1F9-4847-8AB6-04F0EEF20D44}" type="slidenum">
              <a:rPr lang="en-GB" smtClean="0"/>
              <a:t>10</a:t>
            </a:fld>
            <a:endParaRPr lang="en-GB" dirty="0"/>
          </a:p>
        </p:txBody>
      </p:sp>
    </p:spTree>
    <p:extLst>
      <p:ext uri="{BB962C8B-B14F-4D97-AF65-F5344CB8AC3E}">
        <p14:creationId xmlns:p14="http://schemas.microsoft.com/office/powerpoint/2010/main" val="57568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800" b="1" dirty="0"/>
              <a:t>Core Principles of Valuation</a:t>
            </a:r>
            <a:endParaRPr lang="en-GB" sz="800" b="1" kern="1200" dirty="0">
              <a:solidFill>
                <a:schemeClr val="tx1"/>
              </a:solidFill>
              <a:effectLst/>
              <a:latin typeface="+mn-lt"/>
              <a:ea typeface="+mn-ea"/>
              <a:cs typeface="+mn-cs"/>
            </a:endParaRPr>
          </a:p>
          <a:p>
            <a:pPr marL="228600" lvl="0" indent="-228600">
              <a:buFont typeface="+mj-lt"/>
              <a:buAutoNum type="arabicParenR"/>
            </a:pPr>
            <a:endParaRPr lang="en-GB" sz="800" b="1" kern="1200" dirty="0">
              <a:solidFill>
                <a:schemeClr val="tx1"/>
              </a:solidFill>
              <a:effectLst/>
              <a:latin typeface="+mn-lt"/>
              <a:ea typeface="+mn-ea"/>
              <a:cs typeface="+mn-cs"/>
            </a:endParaRPr>
          </a:p>
          <a:p>
            <a:pPr marL="228600" lvl="0" indent="-228600">
              <a:buFont typeface="+mj-lt"/>
              <a:buAutoNum type="arabicParenR"/>
            </a:pPr>
            <a:r>
              <a:rPr lang="en-GB" sz="800" b="1" kern="1200" dirty="0">
                <a:solidFill>
                  <a:schemeClr val="tx1"/>
                </a:solidFill>
                <a:effectLst/>
                <a:latin typeface="+mn-lt"/>
                <a:ea typeface="+mn-ea"/>
                <a:cs typeface="+mn-cs"/>
              </a:rPr>
              <a:t>Ethics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follow the ethical principles of integrity, objectivity, confidentiality, competence and professionalism and promote and preserve the public trust inherent in valuation by observing the highest standards of professional ethics.</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Competency; </a:t>
            </a:r>
            <a:r>
              <a:rPr lang="en-GB" sz="800" i="1" kern="1200" dirty="0">
                <a:solidFill>
                  <a:schemeClr val="tx1"/>
                </a:solidFill>
                <a:effectLst/>
                <a:latin typeface="+mn-lt"/>
                <a:ea typeface="+mn-ea"/>
                <a:cs typeface="+mn-cs"/>
              </a:rPr>
              <a:t>At the time the valuation is submitted, Valuers must have the technical skills, experience and knowledge required to appropriately complete the valuation assignment.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Compliance; </a:t>
            </a:r>
            <a:r>
              <a:rPr lang="en-GB" sz="800" i="1" kern="1200" dirty="0">
                <a:solidFill>
                  <a:schemeClr val="tx1"/>
                </a:solidFill>
                <a:effectLst/>
                <a:latin typeface="+mn-lt"/>
                <a:ea typeface="+mn-ea"/>
                <a:cs typeface="+mn-cs"/>
              </a:rPr>
              <a:t>Valuers must  disclose in the valuation report the published valuation standards used for the assignment and comply with those standards.</a:t>
            </a:r>
            <a:endParaRPr lang="en-GB" sz="800" b="0" i="1"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Basis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select basis (or bases) of value appropriate for the assignment and follow all applicable requirements associated with that basis of value.  The basis of value should be either defined or cited.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i="1" kern="1200" dirty="0">
                <a:solidFill>
                  <a:schemeClr val="tx1"/>
                </a:solidFill>
                <a:effectLst/>
                <a:latin typeface="+mn-lt"/>
                <a:ea typeface="+mn-ea"/>
                <a:cs typeface="+mn-cs"/>
              </a:rPr>
              <a:t>Date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state the date of value associated with their opinion.  The date of value may be current, retrospective or prospective.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Assumptions and Conditions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Assumptions and conditions specific to the assignment that may affect the assignment results should be disclosed.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Intended use/r; </a:t>
            </a:r>
            <a:r>
              <a:rPr lang="en-GB" sz="800" i="1" kern="1200" dirty="0">
                <a:solidFill>
                  <a:schemeClr val="tx1"/>
                </a:solidFill>
                <a:effectLst/>
                <a:latin typeface="+mn-lt"/>
                <a:ea typeface="+mn-ea"/>
                <a:cs typeface="+mn-cs"/>
              </a:rPr>
              <a:t>Valuers must </a:t>
            </a:r>
            <a:r>
              <a:rPr lang="en-GB" sz="800" i="1" u="sng" kern="1200" dirty="0">
                <a:solidFill>
                  <a:schemeClr val="tx1"/>
                </a:solidFill>
                <a:effectLst/>
                <a:latin typeface="+mn-lt"/>
                <a:ea typeface="+mn-ea"/>
                <a:cs typeface="+mn-cs"/>
              </a:rPr>
              <a:t>i</a:t>
            </a:r>
            <a:r>
              <a:rPr lang="en-GB" sz="800" i="1" kern="1200" dirty="0">
                <a:solidFill>
                  <a:schemeClr val="tx1"/>
                </a:solidFill>
                <a:effectLst/>
                <a:latin typeface="+mn-lt"/>
                <a:ea typeface="+mn-ea"/>
                <a:cs typeface="+mn-cs"/>
              </a:rPr>
              <a:t>nclude in the valuation report a clear and accurate description of the intended use and intended user(s) of the valuation including any limitations thereon.</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Scope of Work; </a:t>
            </a:r>
            <a:r>
              <a:rPr lang="en-GB" sz="800" i="1" kern="1200" dirty="0">
                <a:solidFill>
                  <a:schemeClr val="tx1"/>
                </a:solidFill>
                <a:effectLst/>
                <a:latin typeface="+mn-lt"/>
                <a:ea typeface="+mn-ea"/>
                <a:cs typeface="+mn-cs"/>
              </a:rPr>
              <a:t>Valuers must determine and perform a scope of work that is appropriate for the assignment that will result in a credible value opinion. The scope of work performed should be disclosed.</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Data; </a:t>
            </a:r>
            <a:r>
              <a:rPr lang="en-GB" sz="800" i="1" kern="1200" dirty="0">
                <a:solidFill>
                  <a:schemeClr val="tx1"/>
                </a:solidFill>
                <a:effectLst/>
                <a:latin typeface="+mn-lt"/>
                <a:ea typeface="+mn-ea"/>
                <a:cs typeface="+mn-cs"/>
              </a:rPr>
              <a:t>Valuers must not manipulate data in attempt to mislead and must provide all results in a clear and transparent manner.</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Identification of Assets; </a:t>
            </a:r>
            <a:r>
              <a:rPr lang="en-GB" sz="800" i="1" kern="1200" dirty="0">
                <a:solidFill>
                  <a:schemeClr val="tx1"/>
                </a:solidFill>
                <a:effectLst/>
                <a:latin typeface="+mn-lt"/>
                <a:ea typeface="+mn-ea"/>
                <a:cs typeface="+mn-cs"/>
              </a:rPr>
              <a:t>Valuers must clearly identify the asset(s) being valued and carry out any investigation(s) appropriate for the intended use(es) as part of the corroboration process.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Valuation Methodology; </a:t>
            </a:r>
            <a:r>
              <a:rPr lang="en-GB" sz="800" i="1" kern="1200" dirty="0">
                <a:solidFill>
                  <a:schemeClr val="tx1"/>
                </a:solidFill>
                <a:effectLst/>
                <a:latin typeface="+mn-lt"/>
                <a:ea typeface="+mn-ea"/>
                <a:cs typeface="+mn-cs"/>
              </a:rPr>
              <a:t>Valuers must properly use the appropriate valuation methodology(ies)  to provide a valuation</a:t>
            </a:r>
            <a:r>
              <a:rPr lang="en-GB" sz="800" i="1" u="sng"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results that are credible for the intended use.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Communication of Valuation; </a:t>
            </a:r>
            <a:r>
              <a:rPr lang="en-GB" sz="800" i="1" kern="1200" dirty="0">
                <a:solidFill>
                  <a:schemeClr val="tx1"/>
                </a:solidFill>
                <a:effectLst/>
                <a:latin typeface="+mn-lt"/>
                <a:ea typeface="+mn-ea"/>
                <a:cs typeface="+mn-cs"/>
              </a:rPr>
              <a:t>Valuers must communicate the information necessary orally or in writing to the intended recipient(s) for a clear understanding of the assignment results.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Record Keeping; </a:t>
            </a:r>
            <a:r>
              <a:rPr lang="en-GB" sz="800" i="1" kern="1200" dirty="0">
                <a:solidFill>
                  <a:schemeClr val="tx1"/>
                </a:solidFill>
                <a:effectLst/>
                <a:latin typeface="+mn-lt"/>
                <a:ea typeface="+mn-ea"/>
                <a:cs typeface="+mn-cs"/>
              </a:rPr>
              <a:t>Valuers must keep a copy of the valuation and a record of the work performed during the valuation process for a period after completion of the assignment, having regard to any relevant statutory, legal, valuation standard or regulatory requirements.   </a:t>
            </a:r>
            <a:endParaRPr lang="en-GB" sz="8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428CA8E-E1F9-4847-8AB6-04F0EEF20D44}" type="slidenum">
              <a:rPr lang="en-GB" smtClean="0"/>
              <a:t>11</a:t>
            </a:fld>
            <a:endParaRPr lang="en-GB" dirty="0"/>
          </a:p>
        </p:txBody>
      </p:sp>
    </p:spTree>
    <p:extLst>
      <p:ext uri="{BB962C8B-B14F-4D97-AF65-F5344CB8AC3E}">
        <p14:creationId xmlns:p14="http://schemas.microsoft.com/office/powerpoint/2010/main" val="1563820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800" b="1" dirty="0"/>
              <a:t>Core Principles of Valuation</a:t>
            </a:r>
            <a:endParaRPr lang="en-GB" sz="800" b="1" kern="1200" dirty="0">
              <a:solidFill>
                <a:schemeClr val="tx1"/>
              </a:solidFill>
              <a:effectLst/>
              <a:latin typeface="+mn-lt"/>
              <a:ea typeface="+mn-ea"/>
              <a:cs typeface="+mn-cs"/>
            </a:endParaRPr>
          </a:p>
          <a:p>
            <a:pPr marL="228600" lvl="0" indent="-228600">
              <a:buFont typeface="+mj-lt"/>
              <a:buAutoNum type="arabicParenR"/>
            </a:pPr>
            <a:endParaRPr lang="en-GB" sz="800" b="1" kern="1200" dirty="0">
              <a:solidFill>
                <a:schemeClr val="tx1"/>
              </a:solidFill>
              <a:effectLst/>
              <a:latin typeface="+mn-lt"/>
              <a:ea typeface="+mn-ea"/>
              <a:cs typeface="+mn-cs"/>
            </a:endParaRPr>
          </a:p>
          <a:p>
            <a:pPr marL="228600" lvl="0" indent="-228600">
              <a:buFont typeface="+mj-lt"/>
              <a:buAutoNum type="arabicParenR"/>
            </a:pPr>
            <a:r>
              <a:rPr lang="en-GB" sz="800" b="1" kern="1200" dirty="0">
                <a:solidFill>
                  <a:schemeClr val="tx1"/>
                </a:solidFill>
                <a:effectLst/>
                <a:latin typeface="+mn-lt"/>
                <a:ea typeface="+mn-ea"/>
                <a:cs typeface="+mn-cs"/>
              </a:rPr>
              <a:t>Ethics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follow the ethical principles of integrity, objectivity, confidentiality, competence and professionalism and promote and preserve the public trust inherent in valuation by observing the highest standards of professional ethics.</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Competency; </a:t>
            </a:r>
            <a:r>
              <a:rPr lang="en-GB" sz="800" i="1" kern="1200" dirty="0">
                <a:solidFill>
                  <a:schemeClr val="tx1"/>
                </a:solidFill>
                <a:effectLst/>
                <a:latin typeface="+mn-lt"/>
                <a:ea typeface="+mn-ea"/>
                <a:cs typeface="+mn-cs"/>
              </a:rPr>
              <a:t>At the time the valuation is submitted, Valuers must have the technical skills, experience and knowledge required to appropriately complete the valuation assignment.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Compliance; </a:t>
            </a:r>
            <a:r>
              <a:rPr lang="en-GB" sz="800" i="1" kern="1200" dirty="0">
                <a:solidFill>
                  <a:schemeClr val="tx1"/>
                </a:solidFill>
                <a:effectLst/>
                <a:latin typeface="+mn-lt"/>
                <a:ea typeface="+mn-ea"/>
                <a:cs typeface="+mn-cs"/>
              </a:rPr>
              <a:t>Valuers must  disclose in the valuation report the published valuation standards used for the assignment and comply with those standards.</a:t>
            </a:r>
            <a:endParaRPr lang="en-GB" sz="800" b="0" i="1"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Basis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select basis (or bases) of value appropriate for the assignment and follow all applicable requirements associated with that basis of value.  The basis of value should be either defined or cited.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i="1" kern="1200" dirty="0">
                <a:solidFill>
                  <a:schemeClr val="tx1"/>
                </a:solidFill>
                <a:effectLst/>
                <a:latin typeface="+mn-lt"/>
                <a:ea typeface="+mn-ea"/>
                <a:cs typeface="+mn-cs"/>
              </a:rPr>
              <a:t>Date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state the date of value associated with their opinion.  The date of value may be current, retrospective or prospective.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Assumptions and Conditions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Assumptions and conditions specific to the assignment that may affect the assignment results should be disclosed.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Intended use/r; </a:t>
            </a:r>
            <a:r>
              <a:rPr lang="en-GB" sz="800" i="1" kern="1200" dirty="0">
                <a:solidFill>
                  <a:schemeClr val="tx1"/>
                </a:solidFill>
                <a:effectLst/>
                <a:latin typeface="+mn-lt"/>
                <a:ea typeface="+mn-ea"/>
                <a:cs typeface="+mn-cs"/>
              </a:rPr>
              <a:t>Valuers must </a:t>
            </a:r>
            <a:r>
              <a:rPr lang="en-GB" sz="800" i="1" u="sng" kern="1200" dirty="0">
                <a:solidFill>
                  <a:schemeClr val="tx1"/>
                </a:solidFill>
                <a:effectLst/>
                <a:latin typeface="+mn-lt"/>
                <a:ea typeface="+mn-ea"/>
                <a:cs typeface="+mn-cs"/>
              </a:rPr>
              <a:t>i</a:t>
            </a:r>
            <a:r>
              <a:rPr lang="en-GB" sz="800" i="1" kern="1200" dirty="0">
                <a:solidFill>
                  <a:schemeClr val="tx1"/>
                </a:solidFill>
                <a:effectLst/>
                <a:latin typeface="+mn-lt"/>
                <a:ea typeface="+mn-ea"/>
                <a:cs typeface="+mn-cs"/>
              </a:rPr>
              <a:t>nclude in the valuation report a clear and accurate description of the intended use and intended user(s) of the valuation including any limitations thereon.</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Scope of Work; </a:t>
            </a:r>
            <a:r>
              <a:rPr lang="en-GB" sz="800" i="1" kern="1200" dirty="0">
                <a:solidFill>
                  <a:schemeClr val="tx1"/>
                </a:solidFill>
                <a:effectLst/>
                <a:latin typeface="+mn-lt"/>
                <a:ea typeface="+mn-ea"/>
                <a:cs typeface="+mn-cs"/>
              </a:rPr>
              <a:t>Valuers must determine and perform a scope of work that is appropriate for the assignment that will result in a credible value opinion. The scope of work performed should be disclosed.</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Data; </a:t>
            </a:r>
            <a:r>
              <a:rPr lang="en-GB" sz="800" i="1" kern="1200" dirty="0">
                <a:solidFill>
                  <a:schemeClr val="tx1"/>
                </a:solidFill>
                <a:effectLst/>
                <a:latin typeface="+mn-lt"/>
                <a:ea typeface="+mn-ea"/>
                <a:cs typeface="+mn-cs"/>
              </a:rPr>
              <a:t>Valuers must not manipulate data in attempt to mislead and must provide all results in a clear and transparent manner.</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Identification of Assets; </a:t>
            </a:r>
            <a:r>
              <a:rPr lang="en-GB" sz="800" i="1" kern="1200" dirty="0">
                <a:solidFill>
                  <a:schemeClr val="tx1"/>
                </a:solidFill>
                <a:effectLst/>
                <a:latin typeface="+mn-lt"/>
                <a:ea typeface="+mn-ea"/>
                <a:cs typeface="+mn-cs"/>
              </a:rPr>
              <a:t>Valuers must clearly identify the asset(s) being valued and carry out any investigation(s) appropriate for the intended use(es) as part of the corroboration process.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Valuation Methodology; </a:t>
            </a:r>
            <a:r>
              <a:rPr lang="en-GB" sz="800" i="1" kern="1200" dirty="0">
                <a:solidFill>
                  <a:schemeClr val="tx1"/>
                </a:solidFill>
                <a:effectLst/>
                <a:latin typeface="+mn-lt"/>
                <a:ea typeface="+mn-ea"/>
                <a:cs typeface="+mn-cs"/>
              </a:rPr>
              <a:t>Valuers must properly use the appropriate valuation methodology(ies)  to provide a valuation</a:t>
            </a:r>
            <a:r>
              <a:rPr lang="en-GB" sz="800" i="1" u="sng"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results that are credible for the intended use.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Communication of Valuation; </a:t>
            </a:r>
            <a:r>
              <a:rPr lang="en-GB" sz="800" i="1" kern="1200" dirty="0">
                <a:solidFill>
                  <a:schemeClr val="tx1"/>
                </a:solidFill>
                <a:effectLst/>
                <a:latin typeface="+mn-lt"/>
                <a:ea typeface="+mn-ea"/>
                <a:cs typeface="+mn-cs"/>
              </a:rPr>
              <a:t>Valuers must communicate the information necessary orally or in writing to the intended recipient(s) for a clear understanding of the assignment results.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Record Keeping; </a:t>
            </a:r>
            <a:r>
              <a:rPr lang="en-GB" sz="800" i="1" kern="1200" dirty="0">
                <a:solidFill>
                  <a:schemeClr val="tx1"/>
                </a:solidFill>
                <a:effectLst/>
                <a:latin typeface="+mn-lt"/>
                <a:ea typeface="+mn-ea"/>
                <a:cs typeface="+mn-cs"/>
              </a:rPr>
              <a:t>Valuers must keep a copy of the valuation and a record of the work performed during the valuation process for a period after completion of the assignment, having regard to any relevant statutory, legal, valuation standard or regulatory requirements.   </a:t>
            </a:r>
            <a:endParaRPr lang="en-GB" sz="8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428CA8E-E1F9-4847-8AB6-04F0EEF20D44}" type="slidenum">
              <a:rPr lang="en-GB" smtClean="0"/>
              <a:t>12</a:t>
            </a:fld>
            <a:endParaRPr lang="en-GB" dirty="0"/>
          </a:p>
        </p:txBody>
      </p:sp>
    </p:spTree>
    <p:extLst>
      <p:ext uri="{BB962C8B-B14F-4D97-AF65-F5344CB8AC3E}">
        <p14:creationId xmlns:p14="http://schemas.microsoft.com/office/powerpoint/2010/main" val="3973108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800" b="1" dirty="0"/>
              <a:t>Core Principles of Valuation</a:t>
            </a:r>
            <a:endParaRPr lang="en-GB" sz="800" b="1" kern="1200" dirty="0">
              <a:solidFill>
                <a:schemeClr val="tx1"/>
              </a:solidFill>
              <a:effectLst/>
              <a:latin typeface="+mn-lt"/>
              <a:ea typeface="+mn-ea"/>
              <a:cs typeface="+mn-cs"/>
            </a:endParaRPr>
          </a:p>
          <a:p>
            <a:pPr marL="228600" lvl="0" indent="-228600">
              <a:buFont typeface="+mj-lt"/>
              <a:buAutoNum type="arabicParenR"/>
            </a:pPr>
            <a:endParaRPr lang="en-GB" sz="800" b="1" kern="1200" dirty="0">
              <a:solidFill>
                <a:schemeClr val="tx1"/>
              </a:solidFill>
              <a:effectLst/>
              <a:latin typeface="+mn-lt"/>
              <a:ea typeface="+mn-ea"/>
              <a:cs typeface="+mn-cs"/>
            </a:endParaRPr>
          </a:p>
          <a:p>
            <a:pPr marL="228600" lvl="0" indent="-228600">
              <a:buFont typeface="+mj-lt"/>
              <a:buAutoNum type="arabicParenR"/>
            </a:pPr>
            <a:r>
              <a:rPr lang="en-GB" sz="800" b="1" kern="1200" dirty="0">
                <a:solidFill>
                  <a:schemeClr val="tx1"/>
                </a:solidFill>
                <a:effectLst/>
                <a:latin typeface="+mn-lt"/>
                <a:ea typeface="+mn-ea"/>
                <a:cs typeface="+mn-cs"/>
              </a:rPr>
              <a:t>Ethics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follow the ethical principles of integrity, objectivity, confidentiality, competence and professionalism and promote and preserve the public trust inherent in valuation by observing the highest standards of professional ethics.</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Competency; </a:t>
            </a:r>
            <a:r>
              <a:rPr lang="en-GB" sz="800" i="1" kern="1200" dirty="0">
                <a:solidFill>
                  <a:schemeClr val="tx1"/>
                </a:solidFill>
                <a:effectLst/>
                <a:latin typeface="+mn-lt"/>
                <a:ea typeface="+mn-ea"/>
                <a:cs typeface="+mn-cs"/>
              </a:rPr>
              <a:t>At the time the valuation is submitted, Valuers must have the technical skills, experience and knowledge required to appropriately complete the valuation assignment.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Compliance; </a:t>
            </a:r>
            <a:r>
              <a:rPr lang="en-GB" sz="800" i="1" kern="1200" dirty="0">
                <a:solidFill>
                  <a:schemeClr val="tx1"/>
                </a:solidFill>
                <a:effectLst/>
                <a:latin typeface="+mn-lt"/>
                <a:ea typeface="+mn-ea"/>
                <a:cs typeface="+mn-cs"/>
              </a:rPr>
              <a:t>Valuers must  disclose in the valuation report the published valuation standards used for the assignment and comply with those standards.</a:t>
            </a:r>
            <a:endParaRPr lang="en-GB" sz="800" b="0" i="1"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Basis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select basis (or bases) of value appropriate for the assignment and follow all applicable requirements associated with that basis of value.  The basis of value should be either defined or cited.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i="1" kern="1200" dirty="0">
                <a:solidFill>
                  <a:schemeClr val="tx1"/>
                </a:solidFill>
                <a:effectLst/>
                <a:latin typeface="+mn-lt"/>
                <a:ea typeface="+mn-ea"/>
                <a:cs typeface="+mn-cs"/>
              </a:rPr>
              <a:t>Date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state the date of value associated with their opinion.  The date of value may be current, retrospective or prospective.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Assumptions and Conditions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Assumptions and conditions specific to the assignment that may affect the assignment results should be disclosed.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Intended use/r; </a:t>
            </a:r>
            <a:r>
              <a:rPr lang="en-GB" sz="800" i="1" kern="1200" dirty="0">
                <a:solidFill>
                  <a:schemeClr val="tx1"/>
                </a:solidFill>
                <a:effectLst/>
                <a:latin typeface="+mn-lt"/>
                <a:ea typeface="+mn-ea"/>
                <a:cs typeface="+mn-cs"/>
              </a:rPr>
              <a:t>Valuers must </a:t>
            </a:r>
            <a:r>
              <a:rPr lang="en-GB" sz="800" i="1" u="sng" kern="1200" dirty="0">
                <a:solidFill>
                  <a:schemeClr val="tx1"/>
                </a:solidFill>
                <a:effectLst/>
                <a:latin typeface="+mn-lt"/>
                <a:ea typeface="+mn-ea"/>
                <a:cs typeface="+mn-cs"/>
              </a:rPr>
              <a:t>i</a:t>
            </a:r>
            <a:r>
              <a:rPr lang="en-GB" sz="800" i="1" kern="1200" dirty="0">
                <a:solidFill>
                  <a:schemeClr val="tx1"/>
                </a:solidFill>
                <a:effectLst/>
                <a:latin typeface="+mn-lt"/>
                <a:ea typeface="+mn-ea"/>
                <a:cs typeface="+mn-cs"/>
              </a:rPr>
              <a:t>nclude in the valuation report a clear and accurate description of the intended use and intended user(s) of the valuation including any limitations thereon.</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Scope of Work; </a:t>
            </a:r>
            <a:r>
              <a:rPr lang="en-GB" sz="800" i="1" kern="1200" dirty="0">
                <a:solidFill>
                  <a:schemeClr val="tx1"/>
                </a:solidFill>
                <a:effectLst/>
                <a:latin typeface="+mn-lt"/>
                <a:ea typeface="+mn-ea"/>
                <a:cs typeface="+mn-cs"/>
              </a:rPr>
              <a:t>Valuers must determine and perform a scope of work that is appropriate for the assignment that will result in a credible value opinion. The scope of work performed should be disclosed.</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Data; </a:t>
            </a:r>
            <a:r>
              <a:rPr lang="en-GB" sz="800" i="1" kern="1200" dirty="0">
                <a:solidFill>
                  <a:schemeClr val="tx1"/>
                </a:solidFill>
                <a:effectLst/>
                <a:latin typeface="+mn-lt"/>
                <a:ea typeface="+mn-ea"/>
                <a:cs typeface="+mn-cs"/>
              </a:rPr>
              <a:t>Valuers must not manipulate data in attempt to mislead and must provide all results in a clear and transparent manner.</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Identification of Assets; </a:t>
            </a:r>
            <a:r>
              <a:rPr lang="en-GB" sz="800" i="1" kern="1200" dirty="0">
                <a:solidFill>
                  <a:schemeClr val="tx1"/>
                </a:solidFill>
                <a:effectLst/>
                <a:latin typeface="+mn-lt"/>
                <a:ea typeface="+mn-ea"/>
                <a:cs typeface="+mn-cs"/>
              </a:rPr>
              <a:t>Valuers must clearly identify the asset(s) being valued and carry out any investigation(s) appropriate for the intended use(es) as part of the corroboration process.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Valuation Methodology; </a:t>
            </a:r>
            <a:r>
              <a:rPr lang="en-GB" sz="800" i="1" kern="1200" dirty="0">
                <a:solidFill>
                  <a:schemeClr val="tx1"/>
                </a:solidFill>
                <a:effectLst/>
                <a:latin typeface="+mn-lt"/>
                <a:ea typeface="+mn-ea"/>
                <a:cs typeface="+mn-cs"/>
              </a:rPr>
              <a:t>Valuers must properly use the appropriate valuation methodology(ies)  to provide a valuation</a:t>
            </a:r>
            <a:r>
              <a:rPr lang="en-GB" sz="800" i="1" u="sng"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results that are credible for the intended use.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Communication of Valuation; </a:t>
            </a:r>
            <a:r>
              <a:rPr lang="en-GB" sz="800" i="1" kern="1200" dirty="0">
                <a:solidFill>
                  <a:schemeClr val="tx1"/>
                </a:solidFill>
                <a:effectLst/>
                <a:latin typeface="+mn-lt"/>
                <a:ea typeface="+mn-ea"/>
                <a:cs typeface="+mn-cs"/>
              </a:rPr>
              <a:t>Valuers must communicate the information necessary orally or in writing to the intended recipient(s) for a clear understanding of the assignment results.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Record Keeping; </a:t>
            </a:r>
            <a:r>
              <a:rPr lang="en-GB" sz="800" i="1" kern="1200" dirty="0">
                <a:solidFill>
                  <a:schemeClr val="tx1"/>
                </a:solidFill>
                <a:effectLst/>
                <a:latin typeface="+mn-lt"/>
                <a:ea typeface="+mn-ea"/>
                <a:cs typeface="+mn-cs"/>
              </a:rPr>
              <a:t>Valuers must keep a copy of the valuation and a record of the work performed during the valuation process for a period after completion of the assignment, having regard to any relevant statutory, legal, valuation standard or regulatory requirements.   </a:t>
            </a:r>
            <a:endParaRPr lang="en-GB" sz="8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428CA8E-E1F9-4847-8AB6-04F0EEF20D44}" type="slidenum">
              <a:rPr lang="en-GB" smtClean="0"/>
              <a:t>13</a:t>
            </a:fld>
            <a:endParaRPr lang="en-GB" dirty="0"/>
          </a:p>
        </p:txBody>
      </p:sp>
    </p:spTree>
    <p:extLst>
      <p:ext uri="{BB962C8B-B14F-4D97-AF65-F5344CB8AC3E}">
        <p14:creationId xmlns:p14="http://schemas.microsoft.com/office/powerpoint/2010/main" val="1626686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800" b="1" dirty="0"/>
              <a:t>Core Principles of Valuation</a:t>
            </a:r>
            <a:endParaRPr lang="en-GB" sz="800" b="1" kern="1200" dirty="0">
              <a:solidFill>
                <a:schemeClr val="tx1"/>
              </a:solidFill>
              <a:effectLst/>
              <a:latin typeface="+mn-lt"/>
              <a:ea typeface="+mn-ea"/>
              <a:cs typeface="+mn-cs"/>
            </a:endParaRPr>
          </a:p>
          <a:p>
            <a:pPr marL="228600" lvl="0" indent="-228600">
              <a:buFont typeface="+mj-lt"/>
              <a:buAutoNum type="arabicParenR"/>
            </a:pPr>
            <a:endParaRPr lang="en-GB" sz="800" b="1" kern="1200" dirty="0">
              <a:solidFill>
                <a:schemeClr val="tx1"/>
              </a:solidFill>
              <a:effectLst/>
              <a:latin typeface="+mn-lt"/>
              <a:ea typeface="+mn-ea"/>
              <a:cs typeface="+mn-cs"/>
            </a:endParaRPr>
          </a:p>
          <a:p>
            <a:pPr marL="228600" lvl="0" indent="-228600">
              <a:buFont typeface="+mj-lt"/>
              <a:buAutoNum type="arabicParenR"/>
            </a:pPr>
            <a:r>
              <a:rPr lang="en-GB" sz="800" b="1" kern="1200" dirty="0">
                <a:solidFill>
                  <a:schemeClr val="tx1"/>
                </a:solidFill>
                <a:effectLst/>
                <a:latin typeface="+mn-lt"/>
                <a:ea typeface="+mn-ea"/>
                <a:cs typeface="+mn-cs"/>
              </a:rPr>
              <a:t>Ethics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follow the ethical principles of integrity, objectivity, confidentiality, competence and professionalism and promote and preserve the public trust inherent in valuation by observing the highest standards of professional ethics.</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Competency; </a:t>
            </a:r>
            <a:r>
              <a:rPr lang="en-GB" sz="800" i="1" kern="1200" dirty="0">
                <a:solidFill>
                  <a:schemeClr val="tx1"/>
                </a:solidFill>
                <a:effectLst/>
                <a:latin typeface="+mn-lt"/>
                <a:ea typeface="+mn-ea"/>
                <a:cs typeface="+mn-cs"/>
              </a:rPr>
              <a:t>At the time the valuation is submitted, Valuers must have the technical skills, experience and knowledge required to appropriately complete the valuation assignment.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Compliance; </a:t>
            </a:r>
            <a:r>
              <a:rPr lang="en-GB" sz="800" i="1" kern="1200" dirty="0">
                <a:solidFill>
                  <a:schemeClr val="tx1"/>
                </a:solidFill>
                <a:effectLst/>
                <a:latin typeface="+mn-lt"/>
                <a:ea typeface="+mn-ea"/>
                <a:cs typeface="+mn-cs"/>
              </a:rPr>
              <a:t>Valuers must  disclose in the valuation report the published valuation standards used for the assignment and comply with those standards.</a:t>
            </a:r>
            <a:endParaRPr lang="en-GB" sz="800" b="0" i="1"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Basis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select basis (or bases) of value appropriate for the assignment and follow all applicable requirements associated with that basis of value.  The basis of value should be either defined or cited.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i="1" kern="1200" dirty="0">
                <a:solidFill>
                  <a:schemeClr val="tx1"/>
                </a:solidFill>
                <a:effectLst/>
                <a:latin typeface="+mn-lt"/>
                <a:ea typeface="+mn-ea"/>
                <a:cs typeface="+mn-cs"/>
              </a:rPr>
              <a:t>Date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state the date of value associated with their opinion.  The date of value may be current, retrospective or prospective.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Assumptions and Conditions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Assumptions and conditions specific to the assignment that may affect the assignment results should be disclosed.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Intended use/r; </a:t>
            </a:r>
            <a:r>
              <a:rPr lang="en-GB" sz="800" i="1" kern="1200" dirty="0">
                <a:solidFill>
                  <a:schemeClr val="tx1"/>
                </a:solidFill>
                <a:effectLst/>
                <a:latin typeface="+mn-lt"/>
                <a:ea typeface="+mn-ea"/>
                <a:cs typeface="+mn-cs"/>
              </a:rPr>
              <a:t>Valuers must </a:t>
            </a:r>
            <a:r>
              <a:rPr lang="en-GB" sz="800" i="1" u="sng" kern="1200" dirty="0">
                <a:solidFill>
                  <a:schemeClr val="tx1"/>
                </a:solidFill>
                <a:effectLst/>
                <a:latin typeface="+mn-lt"/>
                <a:ea typeface="+mn-ea"/>
                <a:cs typeface="+mn-cs"/>
              </a:rPr>
              <a:t>i</a:t>
            </a:r>
            <a:r>
              <a:rPr lang="en-GB" sz="800" i="1" kern="1200" dirty="0">
                <a:solidFill>
                  <a:schemeClr val="tx1"/>
                </a:solidFill>
                <a:effectLst/>
                <a:latin typeface="+mn-lt"/>
                <a:ea typeface="+mn-ea"/>
                <a:cs typeface="+mn-cs"/>
              </a:rPr>
              <a:t>nclude in the valuation report a clear and accurate description of the intended use and intended user(s) of the valuation including any limitations thereon.</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Scope of Work; </a:t>
            </a:r>
            <a:r>
              <a:rPr lang="en-GB" sz="800" i="1" kern="1200" dirty="0">
                <a:solidFill>
                  <a:schemeClr val="tx1"/>
                </a:solidFill>
                <a:effectLst/>
                <a:latin typeface="+mn-lt"/>
                <a:ea typeface="+mn-ea"/>
                <a:cs typeface="+mn-cs"/>
              </a:rPr>
              <a:t>Valuers must determine and perform a scope of work that is appropriate for the assignment that will result in a credible value opinion. The scope of work performed should be disclosed.</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Data; </a:t>
            </a:r>
            <a:r>
              <a:rPr lang="en-GB" sz="800" i="1" kern="1200" dirty="0">
                <a:solidFill>
                  <a:schemeClr val="tx1"/>
                </a:solidFill>
                <a:effectLst/>
                <a:latin typeface="+mn-lt"/>
                <a:ea typeface="+mn-ea"/>
                <a:cs typeface="+mn-cs"/>
              </a:rPr>
              <a:t>Valuers must not manipulate data in attempt to mislead and must provide all results in a clear and transparent manner.</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Identification of Assets; </a:t>
            </a:r>
            <a:r>
              <a:rPr lang="en-GB" sz="800" i="1" kern="1200" dirty="0">
                <a:solidFill>
                  <a:schemeClr val="tx1"/>
                </a:solidFill>
                <a:effectLst/>
                <a:latin typeface="+mn-lt"/>
                <a:ea typeface="+mn-ea"/>
                <a:cs typeface="+mn-cs"/>
              </a:rPr>
              <a:t>Valuers must clearly identify the asset(s) being valued and carry out any investigation(s) appropriate for the intended use(es) as part of the corroboration process.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Valuation Methodology; </a:t>
            </a:r>
            <a:r>
              <a:rPr lang="en-GB" sz="800" i="1" kern="1200" dirty="0">
                <a:solidFill>
                  <a:schemeClr val="tx1"/>
                </a:solidFill>
                <a:effectLst/>
                <a:latin typeface="+mn-lt"/>
                <a:ea typeface="+mn-ea"/>
                <a:cs typeface="+mn-cs"/>
              </a:rPr>
              <a:t>Valuers must properly use the appropriate valuation methodology(ies)  to provide a valuation</a:t>
            </a:r>
            <a:r>
              <a:rPr lang="en-GB" sz="800" i="1" u="sng"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results that are credible for the intended use.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Communication of Valuation; </a:t>
            </a:r>
            <a:r>
              <a:rPr lang="en-GB" sz="800" i="1" kern="1200" dirty="0">
                <a:solidFill>
                  <a:schemeClr val="tx1"/>
                </a:solidFill>
                <a:effectLst/>
                <a:latin typeface="+mn-lt"/>
                <a:ea typeface="+mn-ea"/>
                <a:cs typeface="+mn-cs"/>
              </a:rPr>
              <a:t>Valuers must communicate the information necessary orally or in writing to the intended recipient(s) for a clear understanding of the assignment results.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Record Keeping; </a:t>
            </a:r>
            <a:r>
              <a:rPr lang="en-GB" sz="800" i="1" kern="1200" dirty="0">
                <a:solidFill>
                  <a:schemeClr val="tx1"/>
                </a:solidFill>
                <a:effectLst/>
                <a:latin typeface="+mn-lt"/>
                <a:ea typeface="+mn-ea"/>
                <a:cs typeface="+mn-cs"/>
              </a:rPr>
              <a:t>Valuers must keep a copy of the valuation and a record of the work performed during the valuation process for a period after completion of the assignment, having regard to any relevant statutory, legal, valuation standard or regulatory requirements.   </a:t>
            </a:r>
            <a:endParaRPr lang="en-GB" sz="8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428CA8E-E1F9-4847-8AB6-04F0EEF20D44}" type="slidenum">
              <a:rPr lang="en-GB" smtClean="0"/>
              <a:t>14</a:t>
            </a:fld>
            <a:endParaRPr lang="en-GB" dirty="0"/>
          </a:p>
        </p:txBody>
      </p:sp>
    </p:spTree>
    <p:extLst>
      <p:ext uri="{BB962C8B-B14F-4D97-AF65-F5344CB8AC3E}">
        <p14:creationId xmlns:p14="http://schemas.microsoft.com/office/powerpoint/2010/main" val="3596054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800" b="1" dirty="0"/>
              <a:t>Core Principles of Valuation</a:t>
            </a:r>
            <a:endParaRPr lang="en-GB" sz="800" b="1" kern="1200" dirty="0">
              <a:solidFill>
                <a:schemeClr val="tx1"/>
              </a:solidFill>
              <a:effectLst/>
              <a:latin typeface="+mn-lt"/>
              <a:ea typeface="+mn-ea"/>
              <a:cs typeface="+mn-cs"/>
            </a:endParaRPr>
          </a:p>
          <a:p>
            <a:pPr marL="228600" lvl="0" indent="-228600">
              <a:buFont typeface="+mj-lt"/>
              <a:buAutoNum type="arabicParenR"/>
            </a:pPr>
            <a:endParaRPr lang="en-GB" sz="800" b="1" kern="1200" dirty="0">
              <a:solidFill>
                <a:schemeClr val="tx1"/>
              </a:solidFill>
              <a:effectLst/>
              <a:latin typeface="+mn-lt"/>
              <a:ea typeface="+mn-ea"/>
              <a:cs typeface="+mn-cs"/>
            </a:endParaRPr>
          </a:p>
          <a:p>
            <a:pPr marL="228600" lvl="0" indent="-228600">
              <a:buFont typeface="+mj-lt"/>
              <a:buAutoNum type="arabicParenR"/>
            </a:pPr>
            <a:r>
              <a:rPr lang="en-GB" sz="800" b="1" kern="1200" dirty="0">
                <a:solidFill>
                  <a:schemeClr val="tx1"/>
                </a:solidFill>
                <a:effectLst/>
                <a:latin typeface="+mn-lt"/>
                <a:ea typeface="+mn-ea"/>
                <a:cs typeface="+mn-cs"/>
              </a:rPr>
              <a:t>Ethics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follow the ethical principles of integrity, objectivity, confidentiality, competence and professionalism and promote and preserve the public trust inherent in valuation by observing the highest standards of professional ethics.</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Competency; </a:t>
            </a:r>
            <a:r>
              <a:rPr lang="en-GB" sz="800" i="1" kern="1200" dirty="0">
                <a:solidFill>
                  <a:schemeClr val="tx1"/>
                </a:solidFill>
                <a:effectLst/>
                <a:latin typeface="+mn-lt"/>
                <a:ea typeface="+mn-ea"/>
                <a:cs typeface="+mn-cs"/>
              </a:rPr>
              <a:t>At the time the valuation is submitted, Valuers must have the technical skills, experience and knowledge required to appropriately complete the valuation assignment.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Compliance; </a:t>
            </a:r>
            <a:r>
              <a:rPr lang="en-GB" sz="800" i="1" kern="1200" dirty="0">
                <a:solidFill>
                  <a:schemeClr val="tx1"/>
                </a:solidFill>
                <a:effectLst/>
                <a:latin typeface="+mn-lt"/>
                <a:ea typeface="+mn-ea"/>
                <a:cs typeface="+mn-cs"/>
              </a:rPr>
              <a:t>Valuers must  disclose in the valuation report the published valuation standards used for the assignment and comply with those standards.</a:t>
            </a:r>
            <a:endParaRPr lang="en-GB" sz="800" b="0" i="1"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Basis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select basis (or bases) of value appropriate for the assignment and follow all applicable requirements associated with that basis of value.  The basis of value should be either defined or cited.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i="1" kern="1200" dirty="0">
                <a:solidFill>
                  <a:schemeClr val="tx1"/>
                </a:solidFill>
                <a:effectLst/>
                <a:latin typeface="+mn-lt"/>
                <a:ea typeface="+mn-ea"/>
                <a:cs typeface="+mn-cs"/>
              </a:rPr>
              <a:t>Date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state the date of value associated with their opinion.  The date of value may be current, retrospective or prospective.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Assumptions and Conditions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Assumptions and conditions specific to the assignment that may affect the assignment results should be disclosed.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Intended use/r; </a:t>
            </a:r>
            <a:r>
              <a:rPr lang="en-GB" sz="800" i="1" kern="1200" dirty="0">
                <a:solidFill>
                  <a:schemeClr val="tx1"/>
                </a:solidFill>
                <a:effectLst/>
                <a:latin typeface="+mn-lt"/>
                <a:ea typeface="+mn-ea"/>
                <a:cs typeface="+mn-cs"/>
              </a:rPr>
              <a:t>Valuers must </a:t>
            </a:r>
            <a:r>
              <a:rPr lang="en-GB" sz="800" i="1" u="sng" kern="1200" dirty="0">
                <a:solidFill>
                  <a:schemeClr val="tx1"/>
                </a:solidFill>
                <a:effectLst/>
                <a:latin typeface="+mn-lt"/>
                <a:ea typeface="+mn-ea"/>
                <a:cs typeface="+mn-cs"/>
              </a:rPr>
              <a:t>i</a:t>
            </a:r>
            <a:r>
              <a:rPr lang="en-GB" sz="800" i="1" kern="1200" dirty="0">
                <a:solidFill>
                  <a:schemeClr val="tx1"/>
                </a:solidFill>
                <a:effectLst/>
                <a:latin typeface="+mn-lt"/>
                <a:ea typeface="+mn-ea"/>
                <a:cs typeface="+mn-cs"/>
              </a:rPr>
              <a:t>nclude in the valuation report a clear and accurate description of the intended use and intended user(s) of the valuation including any limitations thereon.</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Scope of Work; </a:t>
            </a:r>
            <a:r>
              <a:rPr lang="en-GB" sz="800" i="1" kern="1200" dirty="0">
                <a:solidFill>
                  <a:schemeClr val="tx1"/>
                </a:solidFill>
                <a:effectLst/>
                <a:latin typeface="+mn-lt"/>
                <a:ea typeface="+mn-ea"/>
                <a:cs typeface="+mn-cs"/>
              </a:rPr>
              <a:t>Valuers must determine and perform a scope of work that is appropriate for the assignment that will result in a credible value opinion. The scope of work performed should be disclosed.</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Data; </a:t>
            </a:r>
            <a:r>
              <a:rPr lang="en-GB" sz="800" i="1" kern="1200" dirty="0">
                <a:solidFill>
                  <a:schemeClr val="tx1"/>
                </a:solidFill>
                <a:effectLst/>
                <a:latin typeface="+mn-lt"/>
                <a:ea typeface="+mn-ea"/>
                <a:cs typeface="+mn-cs"/>
              </a:rPr>
              <a:t>Valuers must not manipulate data in attempt to mislead and must provide all results in a clear and transparent manner.</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Identification of Assets; </a:t>
            </a:r>
            <a:r>
              <a:rPr lang="en-GB" sz="800" i="1" kern="1200" dirty="0">
                <a:solidFill>
                  <a:schemeClr val="tx1"/>
                </a:solidFill>
                <a:effectLst/>
                <a:latin typeface="+mn-lt"/>
                <a:ea typeface="+mn-ea"/>
                <a:cs typeface="+mn-cs"/>
              </a:rPr>
              <a:t>Valuers must clearly identify the asset(s) being valued and carry out any investigation(s) appropriate for the intended use(es) as part of the corroboration process.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Valuation Methodology; </a:t>
            </a:r>
            <a:r>
              <a:rPr lang="en-GB" sz="800" i="1" kern="1200" dirty="0">
                <a:solidFill>
                  <a:schemeClr val="tx1"/>
                </a:solidFill>
                <a:effectLst/>
                <a:latin typeface="+mn-lt"/>
                <a:ea typeface="+mn-ea"/>
                <a:cs typeface="+mn-cs"/>
              </a:rPr>
              <a:t>Valuers must properly use the appropriate valuation methodology(ies)  to provide a valuation</a:t>
            </a:r>
            <a:r>
              <a:rPr lang="en-GB" sz="800" i="1" u="sng"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results that are credible for the intended use.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Communication of Valuation; </a:t>
            </a:r>
            <a:r>
              <a:rPr lang="en-GB" sz="800" i="1" kern="1200" dirty="0">
                <a:solidFill>
                  <a:schemeClr val="tx1"/>
                </a:solidFill>
                <a:effectLst/>
                <a:latin typeface="+mn-lt"/>
                <a:ea typeface="+mn-ea"/>
                <a:cs typeface="+mn-cs"/>
              </a:rPr>
              <a:t>Valuers must communicate the information necessary orally or in writing to the intended recipient(s) for a clear understanding of the assignment results.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Record Keeping; </a:t>
            </a:r>
            <a:r>
              <a:rPr lang="en-GB" sz="800" i="1" kern="1200" dirty="0">
                <a:solidFill>
                  <a:schemeClr val="tx1"/>
                </a:solidFill>
                <a:effectLst/>
                <a:latin typeface="+mn-lt"/>
                <a:ea typeface="+mn-ea"/>
                <a:cs typeface="+mn-cs"/>
              </a:rPr>
              <a:t>Valuers must keep a copy of the valuation and a record of the work performed during the valuation process for a period after completion of the assignment, having regard to any relevant statutory, legal, valuation standard or regulatory requirements.   </a:t>
            </a:r>
            <a:endParaRPr lang="en-GB" sz="8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428CA8E-E1F9-4847-8AB6-04F0EEF20D44}" type="slidenum">
              <a:rPr lang="en-GB" smtClean="0"/>
              <a:t>15</a:t>
            </a:fld>
            <a:endParaRPr lang="en-GB" dirty="0"/>
          </a:p>
        </p:txBody>
      </p:sp>
    </p:spTree>
    <p:extLst>
      <p:ext uri="{BB962C8B-B14F-4D97-AF65-F5344CB8AC3E}">
        <p14:creationId xmlns:p14="http://schemas.microsoft.com/office/powerpoint/2010/main" val="1731789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800" b="1" dirty="0"/>
              <a:t>Core Principles of Valuation</a:t>
            </a:r>
            <a:endParaRPr lang="en-GB" sz="800" b="1" kern="1200" dirty="0">
              <a:solidFill>
                <a:schemeClr val="tx1"/>
              </a:solidFill>
              <a:effectLst/>
              <a:latin typeface="+mn-lt"/>
              <a:ea typeface="+mn-ea"/>
              <a:cs typeface="+mn-cs"/>
            </a:endParaRPr>
          </a:p>
          <a:p>
            <a:pPr marL="228600" lvl="0" indent="-228600">
              <a:buFont typeface="+mj-lt"/>
              <a:buAutoNum type="arabicParenR"/>
            </a:pPr>
            <a:endParaRPr lang="en-GB" sz="800" b="1" kern="1200" dirty="0">
              <a:solidFill>
                <a:schemeClr val="tx1"/>
              </a:solidFill>
              <a:effectLst/>
              <a:latin typeface="+mn-lt"/>
              <a:ea typeface="+mn-ea"/>
              <a:cs typeface="+mn-cs"/>
            </a:endParaRPr>
          </a:p>
          <a:p>
            <a:pPr marL="228600" lvl="0" indent="-228600">
              <a:buFont typeface="+mj-lt"/>
              <a:buAutoNum type="arabicParenR"/>
            </a:pPr>
            <a:r>
              <a:rPr lang="en-GB" sz="800" b="1" kern="1200" dirty="0">
                <a:solidFill>
                  <a:schemeClr val="tx1"/>
                </a:solidFill>
                <a:effectLst/>
                <a:latin typeface="+mn-lt"/>
                <a:ea typeface="+mn-ea"/>
                <a:cs typeface="+mn-cs"/>
              </a:rPr>
              <a:t>Ethics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follow the ethical principles of integrity, objectivity, confidentiality, competence and professionalism and promote and preserve the public trust inherent in valuation by observing the highest standards of professional ethics.</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Competency; </a:t>
            </a:r>
            <a:r>
              <a:rPr lang="en-GB" sz="800" i="1" kern="1200" dirty="0">
                <a:solidFill>
                  <a:schemeClr val="tx1"/>
                </a:solidFill>
                <a:effectLst/>
                <a:latin typeface="+mn-lt"/>
                <a:ea typeface="+mn-ea"/>
                <a:cs typeface="+mn-cs"/>
              </a:rPr>
              <a:t>At the time the valuation is submitted, Valuers must have the technical skills, experience and knowledge required to appropriately complete the valuation assignment.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Compliance; </a:t>
            </a:r>
            <a:r>
              <a:rPr lang="en-GB" sz="800" i="1" kern="1200" dirty="0">
                <a:solidFill>
                  <a:schemeClr val="tx1"/>
                </a:solidFill>
                <a:effectLst/>
                <a:latin typeface="+mn-lt"/>
                <a:ea typeface="+mn-ea"/>
                <a:cs typeface="+mn-cs"/>
              </a:rPr>
              <a:t>Valuers must  disclose in the valuation report the published valuation standards used for the assignment and comply with those standards.</a:t>
            </a:r>
            <a:endParaRPr lang="en-GB" sz="800" b="0" i="1"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Basis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select basis (or bases) of value appropriate for the assignment and follow all applicable requirements associated with that basis of value.  The basis of value should be either defined or cited.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i="1" kern="1200" dirty="0">
                <a:solidFill>
                  <a:schemeClr val="tx1"/>
                </a:solidFill>
                <a:effectLst/>
                <a:latin typeface="+mn-lt"/>
                <a:ea typeface="+mn-ea"/>
                <a:cs typeface="+mn-cs"/>
              </a:rPr>
              <a:t>Date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state the date of value associated with their opinion.  The date of value may be current, retrospective or prospective.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Assumptions and Conditions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Assumptions and conditions specific to the assignment that may affect the assignment results should be disclosed.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Intended use/r; </a:t>
            </a:r>
            <a:r>
              <a:rPr lang="en-GB" sz="800" i="1" kern="1200" dirty="0">
                <a:solidFill>
                  <a:schemeClr val="tx1"/>
                </a:solidFill>
                <a:effectLst/>
                <a:latin typeface="+mn-lt"/>
                <a:ea typeface="+mn-ea"/>
                <a:cs typeface="+mn-cs"/>
              </a:rPr>
              <a:t>Valuers must </a:t>
            </a:r>
            <a:r>
              <a:rPr lang="en-GB" sz="800" i="1" u="sng" kern="1200" dirty="0">
                <a:solidFill>
                  <a:schemeClr val="tx1"/>
                </a:solidFill>
                <a:effectLst/>
                <a:latin typeface="+mn-lt"/>
                <a:ea typeface="+mn-ea"/>
                <a:cs typeface="+mn-cs"/>
              </a:rPr>
              <a:t>i</a:t>
            </a:r>
            <a:r>
              <a:rPr lang="en-GB" sz="800" i="1" kern="1200" dirty="0">
                <a:solidFill>
                  <a:schemeClr val="tx1"/>
                </a:solidFill>
                <a:effectLst/>
                <a:latin typeface="+mn-lt"/>
                <a:ea typeface="+mn-ea"/>
                <a:cs typeface="+mn-cs"/>
              </a:rPr>
              <a:t>nclude in the valuation report a clear and accurate description of the intended use and intended user(s) of the valuation including any limitations thereon.</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Scope of Work; </a:t>
            </a:r>
            <a:r>
              <a:rPr lang="en-GB" sz="800" i="1" kern="1200" dirty="0">
                <a:solidFill>
                  <a:schemeClr val="tx1"/>
                </a:solidFill>
                <a:effectLst/>
                <a:latin typeface="+mn-lt"/>
                <a:ea typeface="+mn-ea"/>
                <a:cs typeface="+mn-cs"/>
              </a:rPr>
              <a:t>Valuers must determine and perform a scope of work that is appropriate for the assignment that will result in a credible value opinion. The scope of work performed should be disclosed.</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Data; </a:t>
            </a:r>
            <a:r>
              <a:rPr lang="en-GB" sz="800" i="1" kern="1200" dirty="0">
                <a:solidFill>
                  <a:schemeClr val="tx1"/>
                </a:solidFill>
                <a:effectLst/>
                <a:latin typeface="+mn-lt"/>
                <a:ea typeface="+mn-ea"/>
                <a:cs typeface="+mn-cs"/>
              </a:rPr>
              <a:t>Valuers must not manipulate data in attempt to mislead and must provide all results in a clear and transparent manner.</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Identification of Assets; </a:t>
            </a:r>
            <a:r>
              <a:rPr lang="en-GB" sz="800" i="1" kern="1200" dirty="0">
                <a:solidFill>
                  <a:schemeClr val="tx1"/>
                </a:solidFill>
                <a:effectLst/>
                <a:latin typeface="+mn-lt"/>
                <a:ea typeface="+mn-ea"/>
                <a:cs typeface="+mn-cs"/>
              </a:rPr>
              <a:t>Valuers must clearly identify the asset(s) being valued and carry out any investigation(s) appropriate for the intended use(es) as part of the corroboration process.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Valuation Methodology; </a:t>
            </a:r>
            <a:r>
              <a:rPr lang="en-GB" sz="800" i="1" kern="1200" dirty="0">
                <a:solidFill>
                  <a:schemeClr val="tx1"/>
                </a:solidFill>
                <a:effectLst/>
                <a:latin typeface="+mn-lt"/>
                <a:ea typeface="+mn-ea"/>
                <a:cs typeface="+mn-cs"/>
              </a:rPr>
              <a:t>Valuers must properly use the appropriate valuation methodology(ies)  to provide a valuation</a:t>
            </a:r>
            <a:r>
              <a:rPr lang="en-GB" sz="800" i="1" u="sng"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results that are credible for the intended use.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Communication of Valuation; </a:t>
            </a:r>
            <a:r>
              <a:rPr lang="en-GB" sz="800" i="1" kern="1200" dirty="0">
                <a:solidFill>
                  <a:schemeClr val="tx1"/>
                </a:solidFill>
                <a:effectLst/>
                <a:latin typeface="+mn-lt"/>
                <a:ea typeface="+mn-ea"/>
                <a:cs typeface="+mn-cs"/>
              </a:rPr>
              <a:t>Valuers must communicate the information necessary orally or in writing to the intended recipient(s) for a clear understanding of the assignment results.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Record Keeping; </a:t>
            </a:r>
            <a:r>
              <a:rPr lang="en-GB" sz="800" i="1" kern="1200" dirty="0">
                <a:solidFill>
                  <a:schemeClr val="tx1"/>
                </a:solidFill>
                <a:effectLst/>
                <a:latin typeface="+mn-lt"/>
                <a:ea typeface="+mn-ea"/>
                <a:cs typeface="+mn-cs"/>
              </a:rPr>
              <a:t>Valuers must keep a copy of the valuation and a record of the work performed during the valuation process for a period after completion of the assignment, having regard to any relevant statutory, legal, valuation standard or regulatory requirements.   </a:t>
            </a:r>
            <a:endParaRPr lang="en-GB" sz="8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428CA8E-E1F9-4847-8AB6-04F0EEF20D44}" type="slidenum">
              <a:rPr lang="en-GB" smtClean="0"/>
              <a:t>16</a:t>
            </a:fld>
            <a:endParaRPr lang="en-GB" dirty="0"/>
          </a:p>
        </p:txBody>
      </p:sp>
    </p:spTree>
    <p:extLst>
      <p:ext uri="{BB962C8B-B14F-4D97-AF65-F5344CB8AC3E}">
        <p14:creationId xmlns:p14="http://schemas.microsoft.com/office/powerpoint/2010/main" val="2686028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800" b="1" dirty="0"/>
              <a:t>Core Principles of Valuation</a:t>
            </a:r>
            <a:endParaRPr lang="en-GB" sz="800" b="1" kern="1200" dirty="0">
              <a:solidFill>
                <a:schemeClr val="tx1"/>
              </a:solidFill>
              <a:effectLst/>
              <a:latin typeface="+mn-lt"/>
              <a:ea typeface="+mn-ea"/>
              <a:cs typeface="+mn-cs"/>
            </a:endParaRPr>
          </a:p>
          <a:p>
            <a:pPr marL="228600" lvl="0" indent="-228600">
              <a:buFont typeface="+mj-lt"/>
              <a:buAutoNum type="arabicParenR"/>
            </a:pPr>
            <a:endParaRPr lang="en-GB" sz="800" b="1" kern="1200" dirty="0">
              <a:solidFill>
                <a:schemeClr val="tx1"/>
              </a:solidFill>
              <a:effectLst/>
              <a:latin typeface="+mn-lt"/>
              <a:ea typeface="+mn-ea"/>
              <a:cs typeface="+mn-cs"/>
            </a:endParaRPr>
          </a:p>
          <a:p>
            <a:pPr marL="228600" lvl="0" indent="-228600">
              <a:buFont typeface="+mj-lt"/>
              <a:buAutoNum type="arabicParenR"/>
            </a:pPr>
            <a:r>
              <a:rPr lang="en-GB" sz="800" b="1" kern="1200" dirty="0">
                <a:solidFill>
                  <a:schemeClr val="tx1"/>
                </a:solidFill>
                <a:effectLst/>
                <a:latin typeface="+mn-lt"/>
                <a:ea typeface="+mn-ea"/>
                <a:cs typeface="+mn-cs"/>
              </a:rPr>
              <a:t>Ethics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follow the ethical principles of integrity, objectivity, confidentiality, competence and professionalism and promote and preserve the public trust inherent in valuation by observing the highest standards of professional ethics.</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Competency; </a:t>
            </a:r>
            <a:r>
              <a:rPr lang="en-GB" sz="800" i="1" kern="1200" dirty="0">
                <a:solidFill>
                  <a:schemeClr val="tx1"/>
                </a:solidFill>
                <a:effectLst/>
                <a:latin typeface="+mn-lt"/>
                <a:ea typeface="+mn-ea"/>
                <a:cs typeface="+mn-cs"/>
              </a:rPr>
              <a:t>At the time the valuation is submitted, Valuers must have the technical skills, experience and knowledge required to appropriately complete the valuation assignment.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Compliance; </a:t>
            </a:r>
            <a:r>
              <a:rPr lang="en-GB" sz="800" i="1" kern="1200" dirty="0">
                <a:solidFill>
                  <a:schemeClr val="tx1"/>
                </a:solidFill>
                <a:effectLst/>
                <a:latin typeface="+mn-lt"/>
                <a:ea typeface="+mn-ea"/>
                <a:cs typeface="+mn-cs"/>
              </a:rPr>
              <a:t>Valuers must  disclose in the valuation report the published valuation standards used for the assignment and comply with those standards.</a:t>
            </a:r>
            <a:endParaRPr lang="en-GB" sz="800" b="0" i="1"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Basis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select basis (or bases) of value appropriate for the assignment and follow all applicable requirements associated with that basis of value.  The basis of value should be either defined or cited.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i="1" kern="1200" dirty="0">
                <a:solidFill>
                  <a:schemeClr val="tx1"/>
                </a:solidFill>
                <a:effectLst/>
                <a:latin typeface="+mn-lt"/>
                <a:ea typeface="+mn-ea"/>
                <a:cs typeface="+mn-cs"/>
              </a:rPr>
              <a:t>Date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state the date of value associated with their opinion.  The date of value may be current, retrospective or prospective.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Assumptions and Conditions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Assumptions and conditions specific to the assignment that may affect the assignment results should be disclosed.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Intended use/r; </a:t>
            </a:r>
            <a:r>
              <a:rPr lang="en-GB" sz="800" i="1" kern="1200" dirty="0">
                <a:solidFill>
                  <a:schemeClr val="tx1"/>
                </a:solidFill>
                <a:effectLst/>
                <a:latin typeface="+mn-lt"/>
                <a:ea typeface="+mn-ea"/>
                <a:cs typeface="+mn-cs"/>
              </a:rPr>
              <a:t>Valuers must </a:t>
            </a:r>
            <a:r>
              <a:rPr lang="en-GB" sz="800" i="1" u="sng" kern="1200" dirty="0">
                <a:solidFill>
                  <a:schemeClr val="tx1"/>
                </a:solidFill>
                <a:effectLst/>
                <a:latin typeface="+mn-lt"/>
                <a:ea typeface="+mn-ea"/>
                <a:cs typeface="+mn-cs"/>
              </a:rPr>
              <a:t>i</a:t>
            </a:r>
            <a:r>
              <a:rPr lang="en-GB" sz="800" i="1" kern="1200" dirty="0">
                <a:solidFill>
                  <a:schemeClr val="tx1"/>
                </a:solidFill>
                <a:effectLst/>
                <a:latin typeface="+mn-lt"/>
                <a:ea typeface="+mn-ea"/>
                <a:cs typeface="+mn-cs"/>
              </a:rPr>
              <a:t>nclude in the valuation report a clear and accurate description of the intended use and intended user(s) of the valuation including any limitations thereon.</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Scope of Work; </a:t>
            </a:r>
            <a:r>
              <a:rPr lang="en-GB" sz="800" i="1" kern="1200" dirty="0">
                <a:solidFill>
                  <a:schemeClr val="tx1"/>
                </a:solidFill>
                <a:effectLst/>
                <a:latin typeface="+mn-lt"/>
                <a:ea typeface="+mn-ea"/>
                <a:cs typeface="+mn-cs"/>
              </a:rPr>
              <a:t>Valuers must determine and perform a scope of work that is appropriate for the assignment that will result in a credible value opinion. The scope of work performed should be disclosed.</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Data; </a:t>
            </a:r>
            <a:r>
              <a:rPr lang="en-GB" sz="800" i="1" kern="1200" dirty="0">
                <a:solidFill>
                  <a:schemeClr val="tx1"/>
                </a:solidFill>
                <a:effectLst/>
                <a:latin typeface="+mn-lt"/>
                <a:ea typeface="+mn-ea"/>
                <a:cs typeface="+mn-cs"/>
              </a:rPr>
              <a:t>Valuers must not manipulate data in attempt to mislead and must provide all results in a clear and transparent manner.</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Identification of Assets; </a:t>
            </a:r>
            <a:r>
              <a:rPr lang="en-GB" sz="800" i="1" kern="1200" dirty="0">
                <a:solidFill>
                  <a:schemeClr val="tx1"/>
                </a:solidFill>
                <a:effectLst/>
                <a:latin typeface="+mn-lt"/>
                <a:ea typeface="+mn-ea"/>
                <a:cs typeface="+mn-cs"/>
              </a:rPr>
              <a:t>Valuers must clearly identify the asset(s) being valued and carry out any investigation(s) appropriate for the intended use(es) as part of the corroboration process.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Valuation Methodology; </a:t>
            </a:r>
            <a:r>
              <a:rPr lang="en-GB" sz="800" i="1" kern="1200" dirty="0">
                <a:solidFill>
                  <a:schemeClr val="tx1"/>
                </a:solidFill>
                <a:effectLst/>
                <a:latin typeface="+mn-lt"/>
                <a:ea typeface="+mn-ea"/>
                <a:cs typeface="+mn-cs"/>
              </a:rPr>
              <a:t>Valuers must properly use the appropriate valuation methodology(ies)  to provide a valuation</a:t>
            </a:r>
            <a:r>
              <a:rPr lang="en-GB" sz="800" i="1" u="sng"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results that are credible for the intended use.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Communication of Valuation; </a:t>
            </a:r>
            <a:r>
              <a:rPr lang="en-GB" sz="800" i="1" kern="1200" dirty="0">
                <a:solidFill>
                  <a:schemeClr val="tx1"/>
                </a:solidFill>
                <a:effectLst/>
                <a:latin typeface="+mn-lt"/>
                <a:ea typeface="+mn-ea"/>
                <a:cs typeface="+mn-cs"/>
              </a:rPr>
              <a:t>Valuers must communicate the information necessary orally or in writing to the intended recipient(s) for a clear understanding of the assignment results.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Record Keeping; </a:t>
            </a:r>
            <a:r>
              <a:rPr lang="en-GB" sz="800" i="1" kern="1200" dirty="0">
                <a:solidFill>
                  <a:schemeClr val="tx1"/>
                </a:solidFill>
                <a:effectLst/>
                <a:latin typeface="+mn-lt"/>
                <a:ea typeface="+mn-ea"/>
                <a:cs typeface="+mn-cs"/>
              </a:rPr>
              <a:t>Valuers must keep a copy of the valuation and a record of the work performed during the valuation process for a period after completion of the assignment, having regard to any relevant statutory, legal, valuation standard or regulatory requirements.   </a:t>
            </a:r>
            <a:endParaRPr lang="en-GB" sz="8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428CA8E-E1F9-4847-8AB6-04F0EEF20D44}" type="slidenum">
              <a:rPr lang="en-GB" smtClean="0"/>
              <a:t>17</a:t>
            </a:fld>
            <a:endParaRPr lang="en-GB" dirty="0"/>
          </a:p>
        </p:txBody>
      </p:sp>
    </p:spTree>
    <p:extLst>
      <p:ext uri="{BB962C8B-B14F-4D97-AF65-F5344CB8AC3E}">
        <p14:creationId xmlns:p14="http://schemas.microsoft.com/office/powerpoint/2010/main" val="1649217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28CA8E-E1F9-4847-8AB6-04F0EEF20D44}" type="slidenum">
              <a:rPr lang="en-GB" smtClean="0"/>
              <a:t>18</a:t>
            </a:fld>
            <a:endParaRPr lang="en-GB" dirty="0"/>
          </a:p>
        </p:txBody>
      </p:sp>
    </p:spTree>
    <p:extLst>
      <p:ext uri="{BB962C8B-B14F-4D97-AF65-F5344CB8AC3E}">
        <p14:creationId xmlns:p14="http://schemas.microsoft.com/office/powerpoint/2010/main" val="232099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IVSC &amp; TAF Collaboration</a:t>
            </a:r>
          </a:p>
          <a:p>
            <a:r>
              <a:rPr lang="en-US" dirty="0"/>
              <a:t>2006 – Memorandum of Understanding (MOU) signed to cooperate on Standard Setting.</a:t>
            </a:r>
          </a:p>
          <a:p>
            <a:r>
              <a:rPr lang="en-US" dirty="0"/>
              <a:t>2014 – Meeting IVS &amp;TAF.  MOU signed to remove remaining differences between IVS and USPAP.</a:t>
            </a:r>
          </a:p>
          <a:p>
            <a:r>
              <a:rPr lang="en-US" dirty="0"/>
              <a:t>2016 – </a:t>
            </a:r>
            <a:r>
              <a:rPr lang="en-US" i="1" dirty="0"/>
              <a:t>A Bridge from USPAP to IVS</a:t>
            </a:r>
            <a:r>
              <a:rPr lang="en-US" dirty="0"/>
              <a:t> jointly published</a:t>
            </a:r>
          </a:p>
          <a:p>
            <a:r>
              <a:rPr lang="en-US" dirty="0"/>
              <a:t>2018 – </a:t>
            </a:r>
            <a:r>
              <a:rPr lang="en-US" i="1" dirty="0"/>
              <a:t>A Bridge from USPAP to IVS</a:t>
            </a:r>
            <a:r>
              <a:rPr lang="en-US" dirty="0"/>
              <a:t> updated and jointly published.</a:t>
            </a:r>
          </a:p>
          <a:p>
            <a:r>
              <a:rPr lang="en-US" dirty="0"/>
              <a:t>2018 – CUSPAP-IVS-USPAP working group meeting.  IVS incorporating USPAP definitions.</a:t>
            </a:r>
          </a:p>
          <a:p>
            <a:r>
              <a:rPr lang="en-US" dirty="0"/>
              <a:t>2019 – CUSPAP-IVS-USPAP working group meeting.  Core Valuation Principles concept.</a:t>
            </a:r>
          </a:p>
          <a:p>
            <a:endParaRPr lang="en-GB" dirty="0"/>
          </a:p>
        </p:txBody>
      </p:sp>
      <p:sp>
        <p:nvSpPr>
          <p:cNvPr id="4" name="Slide Number Placeholder 3"/>
          <p:cNvSpPr>
            <a:spLocks noGrp="1"/>
          </p:cNvSpPr>
          <p:nvPr>
            <p:ph type="sldNum" sz="quarter" idx="5"/>
          </p:nvPr>
        </p:nvSpPr>
        <p:spPr/>
        <p:txBody>
          <a:bodyPr/>
          <a:lstStyle/>
          <a:p>
            <a:fld id="{4428CA8E-E1F9-4847-8AB6-04F0EEF20D44}" type="slidenum">
              <a:rPr lang="en-GB" smtClean="0"/>
              <a:t>2</a:t>
            </a:fld>
            <a:endParaRPr lang="en-GB" dirty="0"/>
          </a:p>
        </p:txBody>
      </p:sp>
    </p:spTree>
    <p:extLst>
      <p:ext uri="{BB962C8B-B14F-4D97-AF65-F5344CB8AC3E}">
        <p14:creationId xmlns:p14="http://schemas.microsoft.com/office/powerpoint/2010/main" val="3188141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1" dirty="0"/>
              <a:t>IVS and USPAP Similarities</a:t>
            </a:r>
          </a:p>
          <a:p>
            <a:pPr marL="0" indent="0">
              <a:buNone/>
            </a:pPr>
            <a:endParaRPr lang="en-US" sz="1400" dirty="0"/>
          </a:p>
          <a:p>
            <a:pPr marL="0" indent="0">
              <a:buNone/>
            </a:pPr>
            <a:r>
              <a:rPr lang="en-US" sz="1400" dirty="0"/>
              <a:t>Both:</a:t>
            </a:r>
            <a:endParaRPr lang="en-US" sz="100" dirty="0"/>
          </a:p>
          <a:p>
            <a:r>
              <a:rPr lang="en-US" dirty="0"/>
              <a:t>Standards for developing opinions of value</a:t>
            </a:r>
          </a:p>
          <a:p>
            <a:r>
              <a:rPr lang="en-US" dirty="0"/>
              <a:t>Scope of work dependent on intended user and intended use</a:t>
            </a:r>
          </a:p>
          <a:p>
            <a:r>
              <a:rPr lang="en-US" dirty="0"/>
              <a:t>Standards for report content</a:t>
            </a:r>
          </a:p>
          <a:p>
            <a:r>
              <a:rPr lang="en-US" dirty="0"/>
              <a:t>Standards for file documentation</a:t>
            </a:r>
          </a:p>
          <a:p>
            <a:r>
              <a:rPr lang="en-US" dirty="0"/>
              <a:t>Address competency and independence of the appraiser/valuer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Whichever valuation standard was used, the valuer should produce the same number/figure.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Furthermore, the representatives agreed that though the different valuation standards may adopt slightly different processes at different times, at the end of the day the processes followed were more or less the same. This was also shown by the bridging document “A Bridge from USPAP to IVS 2018:  A Guide to Producing IVS-Compliant Appraisals (the Bridge)”.</a:t>
            </a:r>
          </a:p>
          <a:p>
            <a:endParaRPr lang="en-GB" dirty="0"/>
          </a:p>
        </p:txBody>
      </p:sp>
      <p:sp>
        <p:nvSpPr>
          <p:cNvPr id="4" name="Slide Number Placeholder 3"/>
          <p:cNvSpPr>
            <a:spLocks noGrp="1"/>
          </p:cNvSpPr>
          <p:nvPr>
            <p:ph type="sldNum" sz="quarter" idx="5"/>
          </p:nvPr>
        </p:nvSpPr>
        <p:spPr/>
        <p:txBody>
          <a:bodyPr/>
          <a:lstStyle/>
          <a:p>
            <a:fld id="{4428CA8E-E1F9-4847-8AB6-04F0EEF20D44}" type="slidenum">
              <a:rPr lang="en-GB" smtClean="0"/>
              <a:t>3</a:t>
            </a:fld>
            <a:endParaRPr lang="en-GB" dirty="0"/>
          </a:p>
        </p:txBody>
      </p:sp>
    </p:spTree>
    <p:extLst>
      <p:ext uri="{BB962C8B-B14F-4D97-AF65-F5344CB8AC3E}">
        <p14:creationId xmlns:p14="http://schemas.microsoft.com/office/powerpoint/2010/main" val="83135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Core Valuation Principles Project</a:t>
            </a:r>
          </a:p>
          <a:p>
            <a:endParaRPr lang="en-US" dirty="0"/>
          </a:p>
          <a:p>
            <a:r>
              <a:rPr lang="en-US" dirty="0"/>
              <a:t>Some gaps remain.</a:t>
            </a:r>
          </a:p>
          <a:p>
            <a:r>
              <a:rPr lang="en-US" dirty="0"/>
              <a:t>Much harmonization now exists.  </a:t>
            </a:r>
          </a:p>
          <a:p>
            <a:r>
              <a:rPr lang="en-US" dirty="0"/>
              <a:t>Beneficial to identify/agree on core principles. </a:t>
            </a:r>
          </a:p>
          <a:p>
            <a:r>
              <a:rPr lang="en-US" dirty="0"/>
              <a:t>To be reviewed by CUSPAP/IVS/USPAP:</a:t>
            </a:r>
          </a:p>
          <a:p>
            <a:pPr lvl="1"/>
            <a:r>
              <a:rPr lang="en-US" dirty="0"/>
              <a:t>Core Principles of Valuation Standards</a:t>
            </a:r>
          </a:p>
          <a:p>
            <a:pPr lvl="1"/>
            <a:r>
              <a:rPr lang="en-US" dirty="0"/>
              <a:t>Core Principles of Valuation </a:t>
            </a:r>
          </a:p>
          <a:p>
            <a:r>
              <a:rPr lang="en-US" dirty="0"/>
              <a:t>Publish and invite global standard setters to concur. </a:t>
            </a:r>
          </a:p>
          <a:p>
            <a:endParaRPr lang="en-GB" dirty="0"/>
          </a:p>
        </p:txBody>
      </p:sp>
      <p:sp>
        <p:nvSpPr>
          <p:cNvPr id="4" name="Slide Number Placeholder 3"/>
          <p:cNvSpPr>
            <a:spLocks noGrp="1"/>
          </p:cNvSpPr>
          <p:nvPr>
            <p:ph type="sldNum" sz="quarter" idx="5"/>
          </p:nvPr>
        </p:nvSpPr>
        <p:spPr/>
        <p:txBody>
          <a:bodyPr/>
          <a:lstStyle/>
          <a:p>
            <a:fld id="{4428CA8E-E1F9-4847-8AB6-04F0EEF20D44}" type="slidenum">
              <a:rPr lang="en-GB" smtClean="0"/>
              <a:t>4</a:t>
            </a:fld>
            <a:endParaRPr lang="en-GB" dirty="0"/>
          </a:p>
        </p:txBody>
      </p:sp>
    </p:spTree>
    <p:extLst>
      <p:ext uri="{BB962C8B-B14F-4D97-AF65-F5344CB8AC3E}">
        <p14:creationId xmlns:p14="http://schemas.microsoft.com/office/powerpoint/2010/main" val="822140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Core Valuation Principles Project</a:t>
            </a:r>
          </a:p>
          <a:p>
            <a:endParaRPr lang="en-US" dirty="0"/>
          </a:p>
          <a:p>
            <a:r>
              <a:rPr lang="en-US" dirty="0"/>
              <a:t>Some gaps remain.</a:t>
            </a:r>
          </a:p>
          <a:p>
            <a:r>
              <a:rPr lang="en-US" dirty="0"/>
              <a:t>Much harmonization now exists.  </a:t>
            </a:r>
          </a:p>
          <a:p>
            <a:r>
              <a:rPr lang="en-US" dirty="0"/>
              <a:t>Beneficial to identify/agree on core principles. </a:t>
            </a:r>
          </a:p>
          <a:p>
            <a:r>
              <a:rPr lang="en-US" dirty="0"/>
              <a:t>To be reviewed by CUSPAP/IVS/USPAP:</a:t>
            </a:r>
          </a:p>
          <a:p>
            <a:pPr lvl="1"/>
            <a:r>
              <a:rPr lang="en-US" dirty="0"/>
              <a:t>Core Principles of Valuation Standards</a:t>
            </a:r>
          </a:p>
          <a:p>
            <a:pPr lvl="1"/>
            <a:r>
              <a:rPr lang="en-US" dirty="0"/>
              <a:t>Core Principles of Valuation </a:t>
            </a:r>
          </a:p>
          <a:p>
            <a:r>
              <a:rPr lang="en-US" dirty="0"/>
              <a:t>Publish and invite global standard setters to concur. </a:t>
            </a:r>
          </a:p>
          <a:p>
            <a:endParaRPr lang="en-GB" dirty="0"/>
          </a:p>
        </p:txBody>
      </p:sp>
      <p:sp>
        <p:nvSpPr>
          <p:cNvPr id="4" name="Slide Number Placeholder 3"/>
          <p:cNvSpPr>
            <a:spLocks noGrp="1"/>
          </p:cNvSpPr>
          <p:nvPr>
            <p:ph type="sldNum" sz="quarter" idx="5"/>
          </p:nvPr>
        </p:nvSpPr>
        <p:spPr/>
        <p:txBody>
          <a:bodyPr/>
          <a:lstStyle/>
          <a:p>
            <a:fld id="{4428CA8E-E1F9-4847-8AB6-04F0EEF20D44}" type="slidenum">
              <a:rPr lang="en-GB" smtClean="0"/>
              <a:t>5</a:t>
            </a:fld>
            <a:endParaRPr lang="en-GB" dirty="0"/>
          </a:p>
        </p:txBody>
      </p:sp>
    </p:spTree>
    <p:extLst>
      <p:ext uri="{BB962C8B-B14F-4D97-AF65-F5344CB8AC3E}">
        <p14:creationId xmlns:p14="http://schemas.microsoft.com/office/powerpoint/2010/main" val="106167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Core Valuation Principles Project</a:t>
            </a:r>
          </a:p>
          <a:p>
            <a:endParaRPr lang="en-US" dirty="0"/>
          </a:p>
          <a:p>
            <a:r>
              <a:rPr lang="en-US" dirty="0"/>
              <a:t>Some gaps remain.</a:t>
            </a:r>
          </a:p>
          <a:p>
            <a:r>
              <a:rPr lang="en-US" dirty="0"/>
              <a:t>Much harmonization now exists.  </a:t>
            </a:r>
          </a:p>
          <a:p>
            <a:r>
              <a:rPr lang="en-US" dirty="0"/>
              <a:t>Beneficial to identify/agree on core principles. </a:t>
            </a:r>
          </a:p>
          <a:p>
            <a:r>
              <a:rPr lang="en-US" dirty="0"/>
              <a:t>To be reviewed by CUSPAP/IVS/USPAP:</a:t>
            </a:r>
          </a:p>
          <a:p>
            <a:pPr lvl="1"/>
            <a:r>
              <a:rPr lang="en-US" dirty="0"/>
              <a:t>Core Principles of Valuation Standards</a:t>
            </a:r>
          </a:p>
          <a:p>
            <a:pPr lvl="1"/>
            <a:r>
              <a:rPr lang="en-US" dirty="0"/>
              <a:t>Core Principles of Valuation </a:t>
            </a:r>
          </a:p>
          <a:p>
            <a:r>
              <a:rPr lang="en-US" dirty="0"/>
              <a:t>Publish and invite global standard setters to concur. </a:t>
            </a:r>
          </a:p>
          <a:p>
            <a:endParaRPr lang="en-GB" dirty="0"/>
          </a:p>
        </p:txBody>
      </p:sp>
      <p:sp>
        <p:nvSpPr>
          <p:cNvPr id="4" name="Slide Number Placeholder 3"/>
          <p:cNvSpPr>
            <a:spLocks noGrp="1"/>
          </p:cNvSpPr>
          <p:nvPr>
            <p:ph type="sldNum" sz="quarter" idx="5"/>
          </p:nvPr>
        </p:nvSpPr>
        <p:spPr/>
        <p:txBody>
          <a:bodyPr/>
          <a:lstStyle/>
          <a:p>
            <a:fld id="{4428CA8E-E1F9-4847-8AB6-04F0EEF20D44}" type="slidenum">
              <a:rPr lang="en-GB" smtClean="0"/>
              <a:t>6</a:t>
            </a:fld>
            <a:endParaRPr lang="en-GB" dirty="0"/>
          </a:p>
        </p:txBody>
      </p:sp>
    </p:spTree>
    <p:extLst>
      <p:ext uri="{BB962C8B-B14F-4D97-AF65-F5344CB8AC3E}">
        <p14:creationId xmlns:p14="http://schemas.microsoft.com/office/powerpoint/2010/main" val="3081012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b="1" dirty="0"/>
              <a:t>Core Principles of Valuation Standards</a:t>
            </a:r>
            <a:endParaRPr lang="en-GB" sz="1200" b="1" kern="1200" dirty="0">
              <a:solidFill>
                <a:schemeClr val="tx1"/>
              </a:solidFill>
              <a:effectLst/>
              <a:latin typeface="+mn-lt"/>
              <a:ea typeface="+mn-ea"/>
              <a:cs typeface="+mn-cs"/>
            </a:endParaRPr>
          </a:p>
          <a:p>
            <a:pPr marL="228600" lvl="0" indent="-228600">
              <a:buFont typeface="+mj-lt"/>
              <a:buAutoNum type="arabicParenR"/>
            </a:pPr>
            <a:endParaRPr lang="en-GB" sz="1200" b="1" kern="1200" dirty="0">
              <a:solidFill>
                <a:schemeClr val="tx1"/>
              </a:solidFill>
              <a:effectLst/>
              <a:latin typeface="+mn-lt"/>
              <a:ea typeface="+mn-ea"/>
              <a:cs typeface="+mn-cs"/>
            </a:endParaRPr>
          </a:p>
          <a:p>
            <a:pPr marL="228600" lvl="0" indent="-228600">
              <a:buFont typeface="+mj-lt"/>
              <a:buAutoNum type="arabicParenR"/>
            </a:pPr>
            <a:r>
              <a:rPr lang="en-GB" sz="1200" b="1" kern="1200" dirty="0">
                <a:solidFill>
                  <a:schemeClr val="tx1"/>
                </a:solidFill>
                <a:effectLst/>
                <a:latin typeface="+mn-lt"/>
                <a:ea typeface="+mn-ea"/>
                <a:cs typeface="+mn-cs"/>
              </a:rPr>
              <a:t>Purpose</a:t>
            </a:r>
            <a:r>
              <a:rPr lang="en-GB" sz="1200" b="1" i="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The purpose of valuation standards is to promote and maintain a high level of public trust in valuation practice by establishing appropriate requirements for valuers.</a:t>
            </a:r>
          </a:p>
          <a:p>
            <a:pPr marL="228600" lvl="0" indent="-228600">
              <a:buFont typeface="+mj-lt"/>
              <a:buAutoNum type="arabicParenR"/>
            </a:pPr>
            <a:endParaRPr lang="en-GB" sz="1200" kern="1200" dirty="0">
              <a:solidFill>
                <a:schemeClr val="tx1"/>
              </a:solidFill>
              <a:effectLst/>
              <a:latin typeface="+mn-lt"/>
              <a:ea typeface="+mn-ea"/>
              <a:cs typeface="+mn-cs"/>
            </a:endParaRPr>
          </a:p>
          <a:p>
            <a:pPr marL="228600" lvl="0" indent="-228600">
              <a:buFont typeface="+mj-lt"/>
              <a:buAutoNum type="arabicParenR"/>
            </a:pPr>
            <a:r>
              <a:rPr lang="en-GB" sz="1200" b="1" kern="1200" dirty="0">
                <a:solidFill>
                  <a:schemeClr val="tx1"/>
                </a:solidFill>
                <a:effectLst/>
                <a:latin typeface="+mn-lt"/>
                <a:ea typeface="+mn-ea"/>
                <a:cs typeface="+mn-cs"/>
              </a:rPr>
              <a:t>Development of Standards; </a:t>
            </a:r>
            <a:r>
              <a:rPr lang="en-GB" sz="1200" i="1" kern="1200" dirty="0">
                <a:solidFill>
                  <a:schemeClr val="tx1"/>
                </a:solidFill>
                <a:effectLst/>
                <a:latin typeface="+mn-lt"/>
                <a:ea typeface="+mn-ea"/>
                <a:cs typeface="+mn-cs"/>
              </a:rPr>
              <a:t>Standards are to be created in a transparent fashion after appropriate public exposure.</a:t>
            </a:r>
          </a:p>
          <a:p>
            <a:pPr marL="228600" lvl="0" indent="-228600">
              <a:buFont typeface="+mj-lt"/>
              <a:buAutoNum type="arabicParenR"/>
            </a:pPr>
            <a:endParaRPr lang="en-GB" sz="1200" kern="1200" dirty="0">
              <a:solidFill>
                <a:schemeClr val="tx1"/>
              </a:solidFill>
              <a:effectLst/>
              <a:latin typeface="+mn-lt"/>
              <a:ea typeface="+mn-ea"/>
              <a:cs typeface="+mn-cs"/>
            </a:endParaRPr>
          </a:p>
          <a:p>
            <a:pPr marL="228600" indent="-228600">
              <a:buFont typeface="+mj-lt"/>
              <a:buAutoNum type="arabicParenR"/>
            </a:pPr>
            <a:r>
              <a:rPr lang="en-GB" sz="1200" b="1" kern="1200" dirty="0">
                <a:solidFill>
                  <a:schemeClr val="tx1"/>
                </a:solidFill>
                <a:effectLst/>
                <a:latin typeface="+mn-lt"/>
                <a:ea typeface="+mn-ea"/>
                <a:cs typeface="+mn-cs"/>
              </a:rPr>
              <a:t>Revisions to Standards</a:t>
            </a:r>
            <a:r>
              <a:rPr lang="en-GB" sz="1200" b="1" i="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Revisions to standards are to be made when appropriate and are to be adopted </a:t>
            </a:r>
            <a:r>
              <a:rPr lang="en-GB" sz="1200" i="1" strike="sngStrike"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after appropriate public exposure.</a:t>
            </a:r>
          </a:p>
          <a:p>
            <a:pPr marL="228600" indent="-228600">
              <a:buFont typeface="+mj-lt"/>
              <a:buAutoNum type="arabicParenR"/>
            </a:pPr>
            <a:endParaRPr lang="en-GB" sz="1200" kern="1200" dirty="0">
              <a:solidFill>
                <a:schemeClr val="tx1"/>
              </a:solidFill>
              <a:effectLst/>
              <a:latin typeface="+mn-lt"/>
              <a:ea typeface="+mn-ea"/>
              <a:cs typeface="+mn-cs"/>
            </a:endParaRPr>
          </a:p>
          <a:p>
            <a:pPr marL="228600" indent="-228600">
              <a:buFont typeface="+mj-lt"/>
              <a:buAutoNum type="arabicParenR"/>
            </a:pPr>
            <a:r>
              <a:rPr lang="en-GB" sz="1200" b="1" kern="1200" dirty="0">
                <a:solidFill>
                  <a:schemeClr val="tx1"/>
                </a:solidFill>
                <a:effectLst/>
                <a:latin typeface="+mn-lt"/>
                <a:ea typeface="+mn-ea"/>
                <a:cs typeface="+mn-cs"/>
              </a:rPr>
              <a:t>Valuation Standards; </a:t>
            </a:r>
            <a:r>
              <a:rPr lang="en-GB" sz="1200" i="1" kern="1200" dirty="0">
                <a:solidFill>
                  <a:schemeClr val="tx1"/>
                </a:solidFill>
                <a:effectLst/>
                <a:latin typeface="+mn-lt"/>
                <a:ea typeface="+mn-ea"/>
                <a:cs typeface="+mn-cs"/>
              </a:rPr>
              <a:t>Valuation Standards should be principle based and adequately address the development of a</a:t>
            </a:r>
            <a:r>
              <a:rPr lang="en-GB" sz="1200" i="1" u="sng"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credible opinion of value and the communication of that opinion to the intended user(s)</a:t>
            </a:r>
            <a:r>
              <a:rPr lang="en-GB" sz="1200" i="1" strike="sngStrike" kern="1200" dirty="0">
                <a:solidFill>
                  <a:schemeClr val="tx1"/>
                </a:solidFill>
                <a:effectLst/>
                <a:latin typeface="+mn-lt"/>
                <a:ea typeface="+mn-ea"/>
                <a:cs typeface="+mn-cs"/>
              </a:rPr>
              <a:t>.</a:t>
            </a:r>
          </a:p>
          <a:p>
            <a:pPr marL="228600" indent="-228600">
              <a:buFont typeface="+mj-lt"/>
              <a:buAutoNum type="arabicParenR"/>
            </a:pPr>
            <a:endParaRPr lang="en-GB" sz="1200" kern="1200" dirty="0">
              <a:solidFill>
                <a:schemeClr val="tx1"/>
              </a:solidFill>
              <a:effectLst/>
              <a:latin typeface="+mn-lt"/>
              <a:ea typeface="+mn-ea"/>
              <a:cs typeface="+mn-cs"/>
            </a:endParaRPr>
          </a:p>
          <a:p>
            <a:pPr marL="228600" indent="-228600">
              <a:buFont typeface="+mj-lt"/>
              <a:buAutoNum type="arabicParenR"/>
            </a:pPr>
            <a:r>
              <a:rPr lang="en-GB" sz="1200" b="1" kern="1200" dirty="0">
                <a:solidFill>
                  <a:schemeClr val="tx1"/>
                </a:solidFill>
                <a:effectLst/>
                <a:latin typeface="+mn-lt"/>
                <a:ea typeface="+mn-ea"/>
                <a:cs typeface="+mn-cs"/>
              </a:rPr>
              <a:t>Jurisdictional; </a:t>
            </a:r>
            <a:r>
              <a:rPr lang="en-GB" sz="1200" i="1" kern="1200" dirty="0">
                <a:solidFill>
                  <a:schemeClr val="tx1"/>
                </a:solidFill>
                <a:effectLst/>
                <a:latin typeface="+mn-lt"/>
                <a:ea typeface="+mn-ea"/>
                <a:cs typeface="+mn-cs"/>
              </a:rPr>
              <a:t>Standards should allow valuers to comply with  legislative, regulatory and other authoritative requirements that are in conflict with the standards.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428CA8E-E1F9-4847-8AB6-04F0EEF20D44}" type="slidenum">
              <a:rPr lang="en-GB" smtClean="0"/>
              <a:t>7</a:t>
            </a:fld>
            <a:endParaRPr lang="en-GB" dirty="0"/>
          </a:p>
        </p:txBody>
      </p:sp>
    </p:spTree>
    <p:extLst>
      <p:ext uri="{BB962C8B-B14F-4D97-AF65-F5344CB8AC3E}">
        <p14:creationId xmlns:p14="http://schemas.microsoft.com/office/powerpoint/2010/main" val="2382026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800" b="1" dirty="0"/>
              <a:t>Core Principles of Valuation</a:t>
            </a:r>
            <a:endParaRPr lang="en-GB" sz="800" b="1" kern="1200" dirty="0">
              <a:solidFill>
                <a:schemeClr val="tx1"/>
              </a:solidFill>
              <a:effectLst/>
              <a:latin typeface="+mn-lt"/>
              <a:ea typeface="+mn-ea"/>
              <a:cs typeface="+mn-cs"/>
            </a:endParaRPr>
          </a:p>
          <a:p>
            <a:pPr marL="228600" lvl="0" indent="-228600">
              <a:buFont typeface="+mj-lt"/>
              <a:buAutoNum type="arabicParenR"/>
            </a:pPr>
            <a:endParaRPr lang="en-GB" sz="800" b="1" kern="1200" dirty="0">
              <a:solidFill>
                <a:schemeClr val="tx1"/>
              </a:solidFill>
              <a:effectLst/>
              <a:latin typeface="+mn-lt"/>
              <a:ea typeface="+mn-ea"/>
              <a:cs typeface="+mn-cs"/>
            </a:endParaRPr>
          </a:p>
          <a:p>
            <a:pPr marL="228600" lvl="0" indent="-228600">
              <a:buFont typeface="+mj-lt"/>
              <a:buAutoNum type="arabicParenR"/>
            </a:pPr>
            <a:r>
              <a:rPr lang="en-GB" sz="800" b="1" kern="1200" dirty="0">
                <a:solidFill>
                  <a:schemeClr val="tx1"/>
                </a:solidFill>
                <a:effectLst/>
                <a:latin typeface="+mn-lt"/>
                <a:ea typeface="+mn-ea"/>
                <a:cs typeface="+mn-cs"/>
              </a:rPr>
              <a:t>Ethics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follow the ethical principles of integrity, objectivity, confidentiality, competence and professionalism and promote and preserve the public trust inherent in valuation by observing the highest standards of professional ethics.</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Competency; </a:t>
            </a:r>
            <a:r>
              <a:rPr lang="en-GB" sz="800" i="1" kern="1200" dirty="0">
                <a:solidFill>
                  <a:schemeClr val="tx1"/>
                </a:solidFill>
                <a:effectLst/>
                <a:latin typeface="+mn-lt"/>
                <a:ea typeface="+mn-ea"/>
                <a:cs typeface="+mn-cs"/>
              </a:rPr>
              <a:t>At the time the valuation is submitted, Valuers must have the technical skills, experience and knowledge required to appropriately complete the valuation assignment.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Compliance; </a:t>
            </a:r>
            <a:r>
              <a:rPr lang="en-GB" sz="800" i="1" kern="1200" dirty="0">
                <a:solidFill>
                  <a:schemeClr val="tx1"/>
                </a:solidFill>
                <a:effectLst/>
                <a:latin typeface="+mn-lt"/>
                <a:ea typeface="+mn-ea"/>
                <a:cs typeface="+mn-cs"/>
              </a:rPr>
              <a:t>Valuers must  disclose in the valuation report the published valuation standards used for the assignment and comply with those standards.</a:t>
            </a:r>
            <a:endParaRPr lang="en-GB" sz="800" b="0" i="1"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Basis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select basis (or bases) of value appropriate for the assignment and follow all applicable requirements associated with that basis of value.  The basis of value should be either defined or cited.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i="1" kern="1200" dirty="0">
                <a:solidFill>
                  <a:schemeClr val="tx1"/>
                </a:solidFill>
                <a:effectLst/>
                <a:latin typeface="+mn-lt"/>
                <a:ea typeface="+mn-ea"/>
                <a:cs typeface="+mn-cs"/>
              </a:rPr>
              <a:t>Date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state the date of value associated with their opinion.  The date of value may be current, retrospective or prospective.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Assumptions and Conditions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Assumptions and conditions specific to the assignment that may affect the assignment results should be disclosed.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Intended use/r; </a:t>
            </a:r>
            <a:r>
              <a:rPr lang="en-GB" sz="800" i="1" kern="1200" dirty="0">
                <a:solidFill>
                  <a:schemeClr val="tx1"/>
                </a:solidFill>
                <a:effectLst/>
                <a:latin typeface="+mn-lt"/>
                <a:ea typeface="+mn-ea"/>
                <a:cs typeface="+mn-cs"/>
              </a:rPr>
              <a:t>Valuers must </a:t>
            </a:r>
            <a:r>
              <a:rPr lang="en-GB" sz="800" i="1" u="sng" kern="1200" dirty="0">
                <a:solidFill>
                  <a:schemeClr val="tx1"/>
                </a:solidFill>
                <a:effectLst/>
                <a:latin typeface="+mn-lt"/>
                <a:ea typeface="+mn-ea"/>
                <a:cs typeface="+mn-cs"/>
              </a:rPr>
              <a:t>i</a:t>
            </a:r>
            <a:r>
              <a:rPr lang="en-GB" sz="800" i="1" kern="1200" dirty="0">
                <a:solidFill>
                  <a:schemeClr val="tx1"/>
                </a:solidFill>
                <a:effectLst/>
                <a:latin typeface="+mn-lt"/>
                <a:ea typeface="+mn-ea"/>
                <a:cs typeface="+mn-cs"/>
              </a:rPr>
              <a:t>nclude in the valuation report a clear and accurate description of the intended use and intended user(s) of the valuation including any limitations thereon.</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Scope of Work; </a:t>
            </a:r>
            <a:r>
              <a:rPr lang="en-GB" sz="800" i="1" kern="1200" dirty="0">
                <a:solidFill>
                  <a:schemeClr val="tx1"/>
                </a:solidFill>
                <a:effectLst/>
                <a:latin typeface="+mn-lt"/>
                <a:ea typeface="+mn-ea"/>
                <a:cs typeface="+mn-cs"/>
              </a:rPr>
              <a:t>Valuers must determine and perform a scope of work that is appropriate for the assignment that will result in a credible value opinion. The scope of work performed should be disclosed.</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Data; </a:t>
            </a:r>
            <a:r>
              <a:rPr lang="en-GB" sz="800" i="1" kern="1200" dirty="0">
                <a:solidFill>
                  <a:schemeClr val="tx1"/>
                </a:solidFill>
                <a:effectLst/>
                <a:latin typeface="+mn-lt"/>
                <a:ea typeface="+mn-ea"/>
                <a:cs typeface="+mn-cs"/>
              </a:rPr>
              <a:t>Valuers must not manipulate data in attempt to mislead and must provide all results in a clear and transparent manner.</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Identification of Assets; </a:t>
            </a:r>
            <a:r>
              <a:rPr lang="en-GB" sz="800" i="1" kern="1200" dirty="0">
                <a:solidFill>
                  <a:schemeClr val="tx1"/>
                </a:solidFill>
                <a:effectLst/>
                <a:latin typeface="+mn-lt"/>
                <a:ea typeface="+mn-ea"/>
                <a:cs typeface="+mn-cs"/>
              </a:rPr>
              <a:t>Valuers must clearly identify the asset(s) being valued and carry out any investigation(s) appropriate for the intended use(es) as part of the corroboration process.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Valuation Methodology; </a:t>
            </a:r>
            <a:r>
              <a:rPr lang="en-GB" sz="800" i="1" kern="1200" dirty="0">
                <a:solidFill>
                  <a:schemeClr val="tx1"/>
                </a:solidFill>
                <a:effectLst/>
                <a:latin typeface="+mn-lt"/>
                <a:ea typeface="+mn-ea"/>
                <a:cs typeface="+mn-cs"/>
              </a:rPr>
              <a:t>Valuers must properly use the appropriate valuation methodology(ies)  to provide a valuation</a:t>
            </a:r>
            <a:r>
              <a:rPr lang="en-GB" sz="800" i="1" u="sng"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results that are credible for the intended use.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Communication of Valuation; </a:t>
            </a:r>
            <a:r>
              <a:rPr lang="en-GB" sz="800" i="1" kern="1200" dirty="0">
                <a:solidFill>
                  <a:schemeClr val="tx1"/>
                </a:solidFill>
                <a:effectLst/>
                <a:latin typeface="+mn-lt"/>
                <a:ea typeface="+mn-ea"/>
                <a:cs typeface="+mn-cs"/>
              </a:rPr>
              <a:t>Valuers must communicate the information necessary orally or in writing to the intended recipient(s) for a clear understanding of the assignment results.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Record Keeping; </a:t>
            </a:r>
            <a:r>
              <a:rPr lang="en-GB" sz="800" i="1" kern="1200" dirty="0">
                <a:solidFill>
                  <a:schemeClr val="tx1"/>
                </a:solidFill>
                <a:effectLst/>
                <a:latin typeface="+mn-lt"/>
                <a:ea typeface="+mn-ea"/>
                <a:cs typeface="+mn-cs"/>
              </a:rPr>
              <a:t>Valuers must keep a copy of the valuation and a record of the work performed during the valuation process for a period after completion of the assignment, having regard to any relevant statutory, legal, valuation standard or regulatory requirements.   </a:t>
            </a:r>
            <a:endParaRPr lang="en-GB" sz="8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428CA8E-E1F9-4847-8AB6-04F0EEF20D44}" type="slidenum">
              <a:rPr lang="en-GB" smtClean="0"/>
              <a:t>8</a:t>
            </a:fld>
            <a:endParaRPr lang="en-GB" dirty="0"/>
          </a:p>
        </p:txBody>
      </p:sp>
    </p:spTree>
    <p:extLst>
      <p:ext uri="{BB962C8B-B14F-4D97-AF65-F5344CB8AC3E}">
        <p14:creationId xmlns:p14="http://schemas.microsoft.com/office/powerpoint/2010/main" val="103687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800" b="1" dirty="0"/>
              <a:t>Core Principles of Valuation</a:t>
            </a:r>
            <a:endParaRPr lang="en-GB" sz="800" b="1" kern="1200" dirty="0">
              <a:solidFill>
                <a:schemeClr val="tx1"/>
              </a:solidFill>
              <a:effectLst/>
              <a:latin typeface="+mn-lt"/>
              <a:ea typeface="+mn-ea"/>
              <a:cs typeface="+mn-cs"/>
            </a:endParaRPr>
          </a:p>
          <a:p>
            <a:pPr marL="228600" lvl="0" indent="-228600">
              <a:buFont typeface="+mj-lt"/>
              <a:buAutoNum type="arabicParenR"/>
            </a:pPr>
            <a:endParaRPr lang="en-GB" sz="800" b="1" kern="1200" dirty="0">
              <a:solidFill>
                <a:schemeClr val="tx1"/>
              </a:solidFill>
              <a:effectLst/>
              <a:latin typeface="+mn-lt"/>
              <a:ea typeface="+mn-ea"/>
              <a:cs typeface="+mn-cs"/>
            </a:endParaRPr>
          </a:p>
          <a:p>
            <a:pPr marL="228600" lvl="0" indent="-228600">
              <a:buFont typeface="+mj-lt"/>
              <a:buAutoNum type="arabicParenR"/>
            </a:pPr>
            <a:r>
              <a:rPr lang="en-GB" sz="800" b="1" kern="1200" dirty="0">
                <a:solidFill>
                  <a:schemeClr val="tx1"/>
                </a:solidFill>
                <a:effectLst/>
                <a:latin typeface="+mn-lt"/>
                <a:ea typeface="+mn-ea"/>
                <a:cs typeface="+mn-cs"/>
              </a:rPr>
              <a:t>Ethics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follow the ethical principles of integrity, objectivity, confidentiality, competence and professionalism and promote and preserve the public trust inherent in valuation by observing the highest standards of professional ethics.</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Competency; </a:t>
            </a:r>
            <a:r>
              <a:rPr lang="en-GB" sz="800" i="1" kern="1200" dirty="0">
                <a:solidFill>
                  <a:schemeClr val="tx1"/>
                </a:solidFill>
                <a:effectLst/>
                <a:latin typeface="+mn-lt"/>
                <a:ea typeface="+mn-ea"/>
                <a:cs typeface="+mn-cs"/>
              </a:rPr>
              <a:t>At the time the valuation is submitted, Valuers must have the technical skills, experience and knowledge required to appropriately complete the valuation assignment.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Compliance; </a:t>
            </a:r>
            <a:r>
              <a:rPr lang="en-GB" sz="800" i="1" kern="1200" dirty="0">
                <a:solidFill>
                  <a:schemeClr val="tx1"/>
                </a:solidFill>
                <a:effectLst/>
                <a:latin typeface="+mn-lt"/>
                <a:ea typeface="+mn-ea"/>
                <a:cs typeface="+mn-cs"/>
              </a:rPr>
              <a:t>Valuers must  disclose in the valuation report the published valuation standards used for the assignment and comply with those standards.</a:t>
            </a:r>
            <a:endParaRPr lang="en-GB" sz="800" b="0" i="1"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Basis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select basis (or bases) of value appropriate for the assignment and follow all applicable requirements associated with that basis of value.  The basis of value should be either defined or cited.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i="1" kern="1200" dirty="0">
                <a:solidFill>
                  <a:schemeClr val="tx1"/>
                </a:solidFill>
                <a:effectLst/>
                <a:latin typeface="+mn-lt"/>
                <a:ea typeface="+mn-ea"/>
                <a:cs typeface="+mn-cs"/>
              </a:rPr>
              <a:t>Date of Value</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Valuers must state the date of value associated with their opinion.  The date of value may be current, retrospective or prospective.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Assumptions and Conditions</a:t>
            </a:r>
            <a:r>
              <a:rPr lang="en-GB" sz="800" b="1" i="0"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Assumptions and conditions specific to the assignment that may affect the assignment results should be disclosed.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Intended use/r; </a:t>
            </a:r>
            <a:r>
              <a:rPr lang="en-GB" sz="800" i="1" kern="1200" dirty="0">
                <a:solidFill>
                  <a:schemeClr val="tx1"/>
                </a:solidFill>
                <a:effectLst/>
                <a:latin typeface="+mn-lt"/>
                <a:ea typeface="+mn-ea"/>
                <a:cs typeface="+mn-cs"/>
              </a:rPr>
              <a:t>Valuers must </a:t>
            </a:r>
            <a:r>
              <a:rPr lang="en-GB" sz="800" i="1" u="sng" kern="1200" dirty="0">
                <a:solidFill>
                  <a:schemeClr val="tx1"/>
                </a:solidFill>
                <a:effectLst/>
                <a:latin typeface="+mn-lt"/>
                <a:ea typeface="+mn-ea"/>
                <a:cs typeface="+mn-cs"/>
              </a:rPr>
              <a:t>i</a:t>
            </a:r>
            <a:r>
              <a:rPr lang="en-GB" sz="800" i="1" kern="1200" dirty="0">
                <a:solidFill>
                  <a:schemeClr val="tx1"/>
                </a:solidFill>
                <a:effectLst/>
                <a:latin typeface="+mn-lt"/>
                <a:ea typeface="+mn-ea"/>
                <a:cs typeface="+mn-cs"/>
              </a:rPr>
              <a:t>nclude in the valuation report a clear and accurate description of the intended use and intended user(s) of the valuation including any limitations thereon.</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Scope of Work; </a:t>
            </a:r>
            <a:r>
              <a:rPr lang="en-GB" sz="800" i="1" kern="1200" dirty="0">
                <a:solidFill>
                  <a:schemeClr val="tx1"/>
                </a:solidFill>
                <a:effectLst/>
                <a:latin typeface="+mn-lt"/>
                <a:ea typeface="+mn-ea"/>
                <a:cs typeface="+mn-cs"/>
              </a:rPr>
              <a:t>Valuers must determine and perform a scope of work that is appropriate for the assignment that will result in a credible value opinion. The scope of work performed should be disclosed.</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Data; </a:t>
            </a:r>
            <a:r>
              <a:rPr lang="en-GB" sz="800" i="1" kern="1200" dirty="0">
                <a:solidFill>
                  <a:schemeClr val="tx1"/>
                </a:solidFill>
                <a:effectLst/>
                <a:latin typeface="+mn-lt"/>
                <a:ea typeface="+mn-ea"/>
                <a:cs typeface="+mn-cs"/>
              </a:rPr>
              <a:t>Valuers must not manipulate data in attempt to mislead and must provide all results in a clear and transparent manner.</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Identification of Assets; </a:t>
            </a:r>
            <a:r>
              <a:rPr lang="en-GB" sz="800" i="1" kern="1200" dirty="0">
                <a:solidFill>
                  <a:schemeClr val="tx1"/>
                </a:solidFill>
                <a:effectLst/>
                <a:latin typeface="+mn-lt"/>
                <a:ea typeface="+mn-ea"/>
                <a:cs typeface="+mn-cs"/>
              </a:rPr>
              <a:t>Valuers must clearly identify the asset(s) being valued and carry out any investigation(s) appropriate for the intended use(es) as part of the corroboration process.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Valuation Methodology; </a:t>
            </a:r>
            <a:r>
              <a:rPr lang="en-GB" sz="800" i="1" kern="1200" dirty="0">
                <a:solidFill>
                  <a:schemeClr val="tx1"/>
                </a:solidFill>
                <a:effectLst/>
                <a:latin typeface="+mn-lt"/>
                <a:ea typeface="+mn-ea"/>
                <a:cs typeface="+mn-cs"/>
              </a:rPr>
              <a:t>Valuers must properly use the appropriate valuation methodology(ies)  to provide a valuation</a:t>
            </a:r>
            <a:r>
              <a:rPr lang="en-GB" sz="800" i="1" u="sng" kern="1200" dirty="0">
                <a:solidFill>
                  <a:schemeClr val="tx1"/>
                </a:solidFill>
                <a:effectLst/>
                <a:latin typeface="+mn-lt"/>
                <a:ea typeface="+mn-ea"/>
                <a:cs typeface="+mn-cs"/>
              </a:rPr>
              <a:t> </a:t>
            </a:r>
            <a:r>
              <a:rPr lang="en-GB" sz="800" i="1" kern="1200" dirty="0">
                <a:solidFill>
                  <a:schemeClr val="tx1"/>
                </a:solidFill>
                <a:effectLst/>
                <a:latin typeface="+mn-lt"/>
                <a:ea typeface="+mn-ea"/>
                <a:cs typeface="+mn-cs"/>
              </a:rPr>
              <a:t>results that are credible for the intended use.</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Communication of Valuation; </a:t>
            </a:r>
            <a:r>
              <a:rPr lang="en-GB" sz="800" i="1" kern="1200" dirty="0">
                <a:solidFill>
                  <a:schemeClr val="tx1"/>
                </a:solidFill>
                <a:effectLst/>
                <a:latin typeface="+mn-lt"/>
                <a:ea typeface="+mn-ea"/>
                <a:cs typeface="+mn-cs"/>
              </a:rPr>
              <a:t>Valuers must communicate the information necessary orally or in writing to the intended recipient(s) for a clear understanding of the assignment results. </a:t>
            </a:r>
            <a:endParaRPr lang="en-GB" sz="800" kern="1200" dirty="0">
              <a:solidFill>
                <a:schemeClr val="tx1"/>
              </a:solidFill>
              <a:effectLst/>
              <a:latin typeface="+mn-lt"/>
              <a:ea typeface="+mn-ea"/>
              <a:cs typeface="+mn-cs"/>
            </a:endParaRPr>
          </a:p>
          <a:p>
            <a:pPr marL="228600" indent="-228600">
              <a:buFont typeface="+mj-lt"/>
              <a:buAutoNum type="arabicParenR"/>
            </a:pPr>
            <a:r>
              <a:rPr lang="en-GB" sz="800" b="1" kern="1200" dirty="0">
                <a:solidFill>
                  <a:schemeClr val="tx1"/>
                </a:solidFill>
                <a:effectLst/>
                <a:latin typeface="+mn-lt"/>
                <a:ea typeface="+mn-ea"/>
                <a:cs typeface="+mn-cs"/>
              </a:rPr>
              <a:t>Record Keeping; </a:t>
            </a:r>
            <a:r>
              <a:rPr lang="en-GB" sz="800" i="1" kern="1200" dirty="0">
                <a:solidFill>
                  <a:schemeClr val="tx1"/>
                </a:solidFill>
                <a:effectLst/>
                <a:latin typeface="+mn-lt"/>
                <a:ea typeface="+mn-ea"/>
                <a:cs typeface="+mn-cs"/>
              </a:rPr>
              <a:t>Valuers must keep a copy of the valuation and a record of the work performed during the valuation process for a period after completion of the assignment, having regard to any relevant statutory, legal, valuation standard or regulatory requirements.   </a:t>
            </a:r>
            <a:endParaRPr lang="en-GB" sz="8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428CA8E-E1F9-4847-8AB6-04F0EEF20D44}" type="slidenum">
              <a:rPr lang="en-GB" smtClean="0"/>
              <a:t>9</a:t>
            </a:fld>
            <a:endParaRPr lang="en-GB" dirty="0"/>
          </a:p>
        </p:txBody>
      </p:sp>
    </p:spTree>
    <p:extLst>
      <p:ext uri="{BB962C8B-B14F-4D97-AF65-F5344CB8AC3E}">
        <p14:creationId xmlns:p14="http://schemas.microsoft.com/office/powerpoint/2010/main" val="4270154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0" y="-8467"/>
            <a:ext cx="12192000" cy="5623190"/>
          </a:xfrm>
          <a:prstGeom prst="rect">
            <a:avLst/>
          </a:prstGeom>
          <a:solidFill>
            <a:srgbClr val="1D54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userDrawn="1"/>
        </p:nvCxnSpPr>
        <p:spPr>
          <a:xfrm>
            <a:off x="-960" y="5623190"/>
            <a:ext cx="12192000" cy="0"/>
          </a:xfrm>
          <a:prstGeom prst="line">
            <a:avLst/>
          </a:prstGeom>
          <a:ln w="9525">
            <a:solidFill>
              <a:srgbClr val="87C3D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524000" y="2398169"/>
            <a:ext cx="9144000" cy="1321381"/>
          </a:xfrm>
        </p:spPr>
        <p:txBody>
          <a:bodyPr anchor="b">
            <a:normAutofit/>
          </a:bodyPr>
          <a:lstStyle>
            <a:lvl1pPr algn="ctr">
              <a:defRPr sz="5400" baseline="0">
                <a:solidFill>
                  <a:schemeClr val="bg1"/>
                </a:solidFill>
                <a:latin typeface="+mj-lt"/>
              </a:defRPr>
            </a:lvl1pPr>
          </a:lstStyle>
          <a:p>
            <a:r>
              <a:rPr lang="en-GB" dirty="0"/>
              <a:t>Title</a:t>
            </a:r>
          </a:p>
        </p:txBody>
      </p:sp>
      <p:sp>
        <p:nvSpPr>
          <p:cNvPr id="3" name="Subtitle 2"/>
          <p:cNvSpPr>
            <a:spLocks noGrp="1"/>
          </p:cNvSpPr>
          <p:nvPr>
            <p:ph type="subTitle" idx="1" hasCustomPrompt="1"/>
          </p:nvPr>
        </p:nvSpPr>
        <p:spPr>
          <a:xfrm>
            <a:off x="1524000" y="4029166"/>
            <a:ext cx="9144000" cy="590180"/>
          </a:xfrm>
        </p:spPr>
        <p:txBody>
          <a:bodyPr/>
          <a:lstStyle>
            <a:lvl1pPr marL="0" indent="0" algn="ctr">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9435" y="164778"/>
            <a:ext cx="2531435" cy="1518861"/>
          </a:xfrm>
          <a:prstGeom prst="rect">
            <a:avLst/>
          </a:prstGeom>
        </p:spPr>
      </p:pic>
      <p:sp>
        <p:nvSpPr>
          <p:cNvPr id="11" name="Subtitle 2"/>
          <p:cNvSpPr txBox="1">
            <a:spLocks/>
          </p:cNvSpPr>
          <p:nvPr userDrawn="1"/>
        </p:nvSpPr>
        <p:spPr>
          <a:xfrm>
            <a:off x="235857" y="781436"/>
            <a:ext cx="5972631" cy="5901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latin typeface="Segoe UI Light" panose="020B0502040204020203" pitchFamily="34" charset="0"/>
                <a:cs typeface="Segoe UI Light" panose="020B0502040204020203" pitchFamily="34" charset="0"/>
              </a:rPr>
              <a:t>International</a:t>
            </a:r>
            <a:r>
              <a:rPr lang="en-US" sz="1600" baseline="0" dirty="0">
                <a:latin typeface="Segoe UI Light" panose="020B0502040204020203" pitchFamily="34" charset="0"/>
                <a:cs typeface="Segoe UI Light" panose="020B0502040204020203" pitchFamily="34" charset="0"/>
              </a:rPr>
              <a:t> Valuation Standards Council</a:t>
            </a:r>
            <a:endParaRPr lang="en-GB" sz="1600" dirty="0">
              <a:latin typeface="Segoe UI Light" panose="020B0502040204020203" pitchFamily="34" charset="0"/>
              <a:cs typeface="Segoe UI Light" panose="020B0502040204020203" pitchFamily="34" charset="0"/>
            </a:endParaRPr>
          </a:p>
        </p:txBody>
      </p:sp>
      <p:sp>
        <p:nvSpPr>
          <p:cNvPr id="9" name="TextBox 8"/>
          <p:cNvSpPr txBox="1"/>
          <p:nvPr userDrawn="1"/>
        </p:nvSpPr>
        <p:spPr>
          <a:xfrm>
            <a:off x="9736665" y="6145995"/>
            <a:ext cx="2222724" cy="369332"/>
          </a:xfrm>
          <a:prstGeom prst="rect">
            <a:avLst/>
          </a:prstGeom>
          <a:noFill/>
        </p:spPr>
        <p:txBody>
          <a:bodyPr wrap="none" rtlCol="0">
            <a:spAutoFit/>
          </a:bodyPr>
          <a:lstStyle/>
          <a:p>
            <a:r>
              <a:rPr lang="en-US" dirty="0">
                <a:solidFill>
                  <a:srgbClr val="1D546D"/>
                </a:solidFill>
              </a:rPr>
              <a:t>AGM 2019, Singapore</a:t>
            </a:r>
            <a:endParaRPr lang="en-GB" dirty="0">
              <a:solidFill>
                <a:srgbClr val="1D546D"/>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486" y="6017423"/>
            <a:ext cx="2442279" cy="52215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60026" y="5934213"/>
            <a:ext cx="688571" cy="688571"/>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23858" y="6069160"/>
            <a:ext cx="1029394" cy="391331"/>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28513" y="6069160"/>
            <a:ext cx="1909156" cy="494804"/>
          </a:xfrm>
          <a:prstGeom prst="rect">
            <a:avLst/>
          </a:prstGeom>
        </p:spPr>
      </p:pic>
    </p:spTree>
    <p:extLst>
      <p:ext uri="{BB962C8B-B14F-4D97-AF65-F5344CB8AC3E}">
        <p14:creationId xmlns:p14="http://schemas.microsoft.com/office/powerpoint/2010/main" val="2937360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3C6BDE-0C3D-435B-86A2-84BF9D1FFED4}" type="datetimeFigureOut">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3E7FEF-44E5-4B1C-8F81-1B6D24BBD1D5}" type="slidenum">
              <a:rPr lang="en-GB" smtClean="0"/>
              <a:t>‹#›</a:t>
            </a:fld>
            <a:endParaRPr lang="en-GB" dirty="0"/>
          </a:p>
        </p:txBody>
      </p:sp>
    </p:spTree>
    <p:extLst>
      <p:ext uri="{BB962C8B-B14F-4D97-AF65-F5344CB8AC3E}">
        <p14:creationId xmlns:p14="http://schemas.microsoft.com/office/powerpoint/2010/main" val="4234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3C6BDE-0C3D-435B-86A2-84BF9D1FFED4}" type="datetimeFigureOut">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3E7FEF-44E5-4B1C-8F81-1B6D24BBD1D5}" type="slidenum">
              <a:rPr lang="en-GB" smtClean="0"/>
              <a:t>‹#›</a:t>
            </a:fld>
            <a:endParaRPr lang="en-GB" dirty="0"/>
          </a:p>
        </p:txBody>
      </p:sp>
    </p:spTree>
    <p:extLst>
      <p:ext uri="{BB962C8B-B14F-4D97-AF65-F5344CB8AC3E}">
        <p14:creationId xmlns:p14="http://schemas.microsoft.com/office/powerpoint/2010/main" val="504960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13C6BDE-0C3D-435B-86A2-84BF9D1FFED4}" type="datetimeFigureOut">
              <a:rPr lang="en-GB" smtClean="0"/>
              <a:t>08/10/2019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83E7FEF-44E5-4B1C-8F81-1B6D24BBD1D5}" type="slidenum">
              <a:rPr lang="en-GB" smtClean="0"/>
              <a:t>‹#›</a:t>
            </a:fld>
            <a:endParaRPr lang="en-GB" dirty="0"/>
          </a:p>
        </p:txBody>
      </p:sp>
    </p:spTree>
    <p:extLst>
      <p:ext uri="{BB962C8B-B14F-4D97-AF65-F5344CB8AC3E}">
        <p14:creationId xmlns:p14="http://schemas.microsoft.com/office/powerpoint/2010/main" val="3809883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3C6BDE-0C3D-435B-86A2-84BF9D1FFED4}" type="datetimeFigureOut">
              <a:rPr lang="en-GB" smtClean="0"/>
              <a:t>08/10/2019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83E7FEF-44E5-4B1C-8F81-1B6D24BBD1D5}" type="slidenum">
              <a:rPr lang="en-GB" smtClean="0"/>
              <a:t>‹#›</a:t>
            </a:fld>
            <a:endParaRPr lang="en-GB" dirty="0"/>
          </a:p>
        </p:txBody>
      </p:sp>
    </p:spTree>
    <p:extLst>
      <p:ext uri="{BB962C8B-B14F-4D97-AF65-F5344CB8AC3E}">
        <p14:creationId xmlns:p14="http://schemas.microsoft.com/office/powerpoint/2010/main" val="225989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3C6BDE-0C3D-435B-86A2-84BF9D1FFED4}" type="datetimeFigureOut">
              <a:rPr lang="en-GB" smtClean="0"/>
              <a:t>08/10/2019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83E7FEF-44E5-4B1C-8F81-1B6D24BBD1D5}" type="slidenum">
              <a:rPr lang="en-GB" smtClean="0"/>
              <a:t>‹#›</a:t>
            </a:fld>
            <a:endParaRPr lang="en-GB" dirty="0"/>
          </a:p>
        </p:txBody>
      </p:sp>
    </p:spTree>
    <p:extLst>
      <p:ext uri="{BB962C8B-B14F-4D97-AF65-F5344CB8AC3E}">
        <p14:creationId xmlns:p14="http://schemas.microsoft.com/office/powerpoint/2010/main" val="3118657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C6BDE-0C3D-435B-86A2-84BF9D1FFED4}" type="datetimeFigureOut">
              <a:rPr lang="en-GB" smtClean="0"/>
              <a:t>08/10/2019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83E7FEF-44E5-4B1C-8F81-1B6D24BBD1D5}" type="slidenum">
              <a:rPr lang="en-GB" smtClean="0"/>
              <a:t>‹#›</a:t>
            </a:fld>
            <a:endParaRPr lang="en-GB" dirty="0"/>
          </a:p>
        </p:txBody>
      </p:sp>
    </p:spTree>
    <p:extLst>
      <p:ext uri="{BB962C8B-B14F-4D97-AF65-F5344CB8AC3E}">
        <p14:creationId xmlns:p14="http://schemas.microsoft.com/office/powerpoint/2010/main" val="2943384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3C6BDE-0C3D-435B-86A2-84BF9D1FFED4}" type="datetimeFigureOut">
              <a:rPr lang="en-GB" smtClean="0"/>
              <a:t>08/10/2019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83E7FEF-44E5-4B1C-8F81-1B6D24BBD1D5}" type="slidenum">
              <a:rPr lang="en-GB" smtClean="0"/>
              <a:t>‹#›</a:t>
            </a:fld>
            <a:endParaRPr lang="en-GB" dirty="0"/>
          </a:p>
        </p:txBody>
      </p:sp>
    </p:spTree>
    <p:extLst>
      <p:ext uri="{BB962C8B-B14F-4D97-AF65-F5344CB8AC3E}">
        <p14:creationId xmlns:p14="http://schemas.microsoft.com/office/powerpoint/2010/main" val="3115463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3C6BDE-0C3D-435B-86A2-84BF9D1FFED4}" type="datetimeFigureOut">
              <a:rPr lang="en-GB" smtClean="0"/>
              <a:t>08/10/2019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83E7FEF-44E5-4B1C-8F81-1B6D24BBD1D5}" type="slidenum">
              <a:rPr lang="en-GB" smtClean="0"/>
              <a:t>‹#›</a:t>
            </a:fld>
            <a:endParaRPr lang="en-GB" dirty="0"/>
          </a:p>
        </p:txBody>
      </p:sp>
    </p:spTree>
    <p:extLst>
      <p:ext uri="{BB962C8B-B14F-4D97-AF65-F5344CB8AC3E}">
        <p14:creationId xmlns:p14="http://schemas.microsoft.com/office/powerpoint/2010/main" val="1948220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3C6BDE-0C3D-435B-86A2-84BF9D1FFED4}" type="datetimeFigureOut">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3E7FEF-44E5-4B1C-8F81-1B6D24BBD1D5}" type="slidenum">
              <a:rPr lang="en-GB" smtClean="0"/>
              <a:t>‹#›</a:t>
            </a:fld>
            <a:endParaRPr lang="en-GB" dirty="0"/>
          </a:p>
        </p:txBody>
      </p:sp>
    </p:spTree>
    <p:extLst>
      <p:ext uri="{BB962C8B-B14F-4D97-AF65-F5344CB8AC3E}">
        <p14:creationId xmlns:p14="http://schemas.microsoft.com/office/powerpoint/2010/main" val="1249034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3C6BDE-0C3D-435B-86A2-84BF9D1FFED4}" type="datetimeFigureOut">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3E7FEF-44E5-4B1C-8F81-1B6D24BBD1D5}" type="slidenum">
              <a:rPr lang="en-GB" smtClean="0"/>
              <a:t>‹#›</a:t>
            </a:fld>
            <a:endParaRPr lang="en-GB" dirty="0"/>
          </a:p>
        </p:txBody>
      </p:sp>
    </p:spTree>
    <p:extLst>
      <p:ext uri="{BB962C8B-B14F-4D97-AF65-F5344CB8AC3E}">
        <p14:creationId xmlns:p14="http://schemas.microsoft.com/office/powerpoint/2010/main" val="157280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0988" r="25577"/>
          <a:stretch/>
        </p:blipFill>
        <p:spPr>
          <a:xfrm>
            <a:off x="7593153" y="1"/>
            <a:ext cx="4588476" cy="574989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9188" y="5753781"/>
            <a:ext cx="3112012" cy="1120097"/>
          </a:xfrm>
          <a:prstGeom prst="rect">
            <a:avLst/>
          </a:prstGeom>
        </p:spPr>
      </p:pic>
      <p:sp>
        <p:nvSpPr>
          <p:cNvPr id="12" name="Rectangle 11"/>
          <p:cNvSpPr/>
          <p:nvPr userDrawn="1"/>
        </p:nvSpPr>
        <p:spPr>
          <a:xfrm rot="16200000">
            <a:off x="5680865" y="1607738"/>
            <a:ext cx="5743724" cy="2548360"/>
          </a:xfrm>
          <a:prstGeom prst="rect">
            <a:avLst/>
          </a:prstGeom>
          <a:gradFill>
            <a:gsLst>
              <a:gs pos="45000">
                <a:srgbClr val="FFFFFF">
                  <a:alpha val="75000"/>
                </a:srgbClr>
              </a:gs>
              <a:gs pos="73000">
                <a:srgbClr val="FFFFFF">
                  <a:alpha val="50000"/>
                </a:srgbClr>
              </a:gs>
              <a:gs pos="8000">
                <a:schemeClr val="accent1">
                  <a:lumMod val="0"/>
                  <a:lumOff val="10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7281333" y="0"/>
            <a:ext cx="4910667" cy="2430684"/>
          </a:xfrm>
          <a:prstGeom prst="rect">
            <a:avLst/>
          </a:prstGeom>
          <a:gradFill>
            <a:gsLst>
              <a:gs pos="32000">
                <a:srgbClr val="FFFFFF">
                  <a:alpha val="75000"/>
                </a:srgbClr>
              </a:gs>
              <a:gs pos="68000">
                <a:srgbClr val="FFFFFF">
                  <a:alpha val="50000"/>
                </a:srgbClr>
              </a:gs>
              <a:gs pos="3000">
                <a:schemeClr val="accent1">
                  <a:lumMod val="0"/>
                  <a:lumOff val="10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7382932" y="-3883"/>
            <a:ext cx="4798697" cy="5747986"/>
          </a:xfrm>
          <a:prstGeom prst="rect">
            <a:avLst/>
          </a:prstGeom>
          <a:gradFill>
            <a:gsLst>
              <a:gs pos="34000">
                <a:srgbClr val="FFFFFF">
                  <a:alpha val="75000"/>
                </a:srgbClr>
              </a:gs>
              <a:gs pos="65000">
                <a:srgbClr val="FFFFFF">
                  <a:alpha val="50000"/>
                </a:srgbClr>
              </a:gs>
              <a:gs pos="3000">
                <a:schemeClr val="accent1">
                  <a:lumMod val="0"/>
                  <a:lumOff val="100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userDrawn="1"/>
        </p:nvCxnSpPr>
        <p:spPr>
          <a:xfrm>
            <a:off x="0" y="5763829"/>
            <a:ext cx="12192000" cy="0"/>
          </a:xfrm>
          <a:prstGeom prst="line">
            <a:avLst/>
          </a:prstGeom>
          <a:ln w="9525">
            <a:solidFill>
              <a:srgbClr val="87C3D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0" y="1120466"/>
            <a:ext cx="8809149" cy="12881"/>
          </a:xfrm>
          <a:prstGeom prst="line">
            <a:avLst/>
          </a:prstGeom>
          <a:ln w="9525">
            <a:gradFill flip="none" rotWithShape="1">
              <a:gsLst>
                <a:gs pos="72000">
                  <a:srgbClr val="752641">
                    <a:alpha val="50000"/>
                  </a:srgbClr>
                </a:gs>
                <a:gs pos="0">
                  <a:srgbClr val="752641"/>
                </a:gs>
                <a:gs pos="86000">
                  <a:srgbClr val="752641">
                    <a:alpha val="25000"/>
                  </a:srgbClr>
                </a:gs>
                <a:gs pos="100000">
                  <a:srgbClr val="752641">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1" y="1149386"/>
            <a:ext cx="9736666" cy="1"/>
          </a:xfrm>
          <a:prstGeom prst="line">
            <a:avLst/>
          </a:prstGeom>
          <a:ln w="9525">
            <a:gradFill flip="none" rotWithShape="1">
              <a:gsLst>
                <a:gs pos="72000">
                  <a:srgbClr val="752641">
                    <a:alpha val="50000"/>
                  </a:srgbClr>
                </a:gs>
                <a:gs pos="0">
                  <a:srgbClr val="752641"/>
                </a:gs>
                <a:gs pos="86000">
                  <a:srgbClr val="752641">
                    <a:alpha val="25000"/>
                  </a:srgbClr>
                </a:gs>
                <a:gs pos="100000">
                  <a:srgbClr val="752641">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60" y="5787444"/>
            <a:ext cx="12192000" cy="0"/>
          </a:xfrm>
          <a:prstGeom prst="line">
            <a:avLst/>
          </a:prstGeom>
          <a:ln w="9525">
            <a:solidFill>
              <a:srgbClr val="1D546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9736665" y="6145995"/>
            <a:ext cx="2222724" cy="369332"/>
          </a:xfrm>
          <a:prstGeom prst="rect">
            <a:avLst/>
          </a:prstGeom>
          <a:noFill/>
        </p:spPr>
        <p:txBody>
          <a:bodyPr wrap="none" rtlCol="0">
            <a:spAutoFit/>
          </a:bodyPr>
          <a:lstStyle/>
          <a:p>
            <a:r>
              <a:rPr lang="en-US" dirty="0">
                <a:solidFill>
                  <a:srgbClr val="1D546D"/>
                </a:solidFill>
              </a:rPr>
              <a:t>AGM 2019, Singapore</a:t>
            </a:r>
            <a:endParaRPr lang="en-GB" dirty="0">
              <a:solidFill>
                <a:srgbClr val="1D546D"/>
              </a:solidFill>
            </a:endParaRPr>
          </a:p>
        </p:txBody>
      </p:sp>
      <p:sp>
        <p:nvSpPr>
          <p:cNvPr id="3" name="Content Placeholder 2"/>
          <p:cNvSpPr>
            <a:spLocks noGrp="1"/>
          </p:cNvSpPr>
          <p:nvPr>
            <p:ph idx="1"/>
          </p:nvPr>
        </p:nvSpPr>
        <p:spPr>
          <a:xfrm>
            <a:off x="497710" y="1481069"/>
            <a:ext cx="7797793" cy="4109353"/>
          </a:xfrm>
        </p:spPr>
        <p:txBody>
          <a:bodyPr>
            <a:normAutofit/>
          </a:bodyPr>
          <a:lstStyle>
            <a:lvl1pPr>
              <a:defRPr sz="2400">
                <a:solidFill>
                  <a:srgbClr val="752641"/>
                </a:solidFill>
                <a:latin typeface="+mj-lt"/>
                <a:cs typeface="Segoe UI" panose="020B0502040204020203" pitchFamily="34" charset="0"/>
              </a:defRPr>
            </a:lvl1pPr>
            <a:lvl2pPr>
              <a:defRPr sz="2000">
                <a:solidFill>
                  <a:srgbClr val="752641"/>
                </a:solidFill>
                <a:latin typeface="+mj-lt"/>
                <a:cs typeface="Segoe UI" panose="020B0502040204020203" pitchFamily="34" charset="0"/>
              </a:defRPr>
            </a:lvl2pPr>
            <a:lvl3pPr>
              <a:defRPr sz="1800">
                <a:solidFill>
                  <a:srgbClr val="752641"/>
                </a:solidFill>
                <a:latin typeface="+mj-lt"/>
                <a:cs typeface="Segoe UI" panose="020B0502040204020203" pitchFamily="34" charset="0"/>
              </a:defRPr>
            </a:lvl3pPr>
            <a:lvl4pPr>
              <a:defRPr sz="1600">
                <a:solidFill>
                  <a:srgbClr val="752641"/>
                </a:solidFill>
                <a:latin typeface="+mj-lt"/>
                <a:cs typeface="Segoe UI" panose="020B0502040204020203" pitchFamily="34" charset="0"/>
              </a:defRPr>
            </a:lvl4pPr>
            <a:lvl5pPr>
              <a:defRPr sz="1600">
                <a:solidFill>
                  <a:srgbClr val="752641"/>
                </a:solidFill>
                <a:latin typeface="+mj-lt"/>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296333" y="100583"/>
            <a:ext cx="7999169" cy="945555"/>
          </a:xfrm>
        </p:spPr>
        <p:txBody>
          <a:bodyPr>
            <a:normAutofit/>
          </a:bodyPr>
          <a:lstStyle>
            <a:lvl1pPr>
              <a:defRPr sz="2800" b="0" baseline="0">
                <a:solidFill>
                  <a:srgbClr val="752641"/>
                </a:solidFill>
                <a:latin typeface="+mj-lt"/>
                <a:cs typeface="Segoe UI"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64452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44" r="12014"/>
          <a:stretch/>
        </p:blipFill>
        <p:spPr>
          <a:xfrm>
            <a:off x="7092778" y="1"/>
            <a:ext cx="5099222" cy="575378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9188" y="5753781"/>
            <a:ext cx="3112012" cy="1120097"/>
          </a:xfrm>
          <a:prstGeom prst="rect">
            <a:avLst/>
          </a:prstGeom>
        </p:spPr>
      </p:pic>
      <p:sp>
        <p:nvSpPr>
          <p:cNvPr id="12" name="Rectangle 11"/>
          <p:cNvSpPr/>
          <p:nvPr userDrawn="1"/>
        </p:nvSpPr>
        <p:spPr>
          <a:xfrm rot="16200000">
            <a:off x="5241498" y="1851276"/>
            <a:ext cx="5753781" cy="2051222"/>
          </a:xfrm>
          <a:prstGeom prst="rect">
            <a:avLst/>
          </a:prstGeom>
          <a:gradFill>
            <a:gsLst>
              <a:gs pos="45000">
                <a:srgbClr val="FFFFFF">
                  <a:alpha val="75000"/>
                </a:srgbClr>
              </a:gs>
              <a:gs pos="73000">
                <a:srgbClr val="FFFFFF">
                  <a:alpha val="50000"/>
                </a:srgbClr>
              </a:gs>
              <a:gs pos="8000">
                <a:schemeClr val="accent1">
                  <a:lumMod val="0"/>
                  <a:lumOff val="10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7281333" y="0"/>
            <a:ext cx="4910667" cy="2430684"/>
          </a:xfrm>
          <a:prstGeom prst="rect">
            <a:avLst/>
          </a:prstGeom>
          <a:gradFill>
            <a:gsLst>
              <a:gs pos="32000">
                <a:srgbClr val="FFFFFF">
                  <a:alpha val="75000"/>
                </a:srgbClr>
              </a:gs>
              <a:gs pos="68000">
                <a:srgbClr val="FFFFFF">
                  <a:alpha val="50000"/>
                </a:srgbClr>
              </a:gs>
              <a:gs pos="3000">
                <a:schemeClr val="accent1">
                  <a:lumMod val="0"/>
                  <a:lumOff val="10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7092778" y="3891"/>
            <a:ext cx="5099222" cy="5736324"/>
          </a:xfrm>
          <a:prstGeom prst="rect">
            <a:avLst/>
          </a:prstGeom>
          <a:gradFill>
            <a:gsLst>
              <a:gs pos="34000">
                <a:srgbClr val="FFFFFF">
                  <a:alpha val="75000"/>
                </a:srgbClr>
              </a:gs>
              <a:gs pos="65000">
                <a:srgbClr val="FFFFFF">
                  <a:alpha val="50000"/>
                </a:srgbClr>
              </a:gs>
              <a:gs pos="3000">
                <a:schemeClr val="accent1">
                  <a:lumMod val="0"/>
                  <a:lumOff val="100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userDrawn="1"/>
        </p:nvCxnSpPr>
        <p:spPr>
          <a:xfrm>
            <a:off x="0" y="5763829"/>
            <a:ext cx="12192000" cy="0"/>
          </a:xfrm>
          <a:prstGeom prst="line">
            <a:avLst/>
          </a:prstGeom>
          <a:ln w="9525">
            <a:solidFill>
              <a:srgbClr val="87C3D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0" y="1120466"/>
            <a:ext cx="8809149" cy="12881"/>
          </a:xfrm>
          <a:prstGeom prst="line">
            <a:avLst/>
          </a:prstGeom>
          <a:ln w="9525">
            <a:gradFill flip="none" rotWithShape="1">
              <a:gsLst>
                <a:gs pos="72000">
                  <a:srgbClr val="752641">
                    <a:alpha val="50000"/>
                  </a:srgbClr>
                </a:gs>
                <a:gs pos="0">
                  <a:srgbClr val="752641"/>
                </a:gs>
                <a:gs pos="86000">
                  <a:srgbClr val="752641">
                    <a:alpha val="25000"/>
                  </a:srgbClr>
                </a:gs>
                <a:gs pos="100000">
                  <a:srgbClr val="752641">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1" y="1149386"/>
            <a:ext cx="9736666" cy="1"/>
          </a:xfrm>
          <a:prstGeom prst="line">
            <a:avLst/>
          </a:prstGeom>
          <a:ln w="9525">
            <a:gradFill flip="none" rotWithShape="1">
              <a:gsLst>
                <a:gs pos="72000">
                  <a:srgbClr val="752641">
                    <a:alpha val="50000"/>
                  </a:srgbClr>
                </a:gs>
                <a:gs pos="0">
                  <a:srgbClr val="752641"/>
                </a:gs>
                <a:gs pos="86000">
                  <a:srgbClr val="752641">
                    <a:alpha val="25000"/>
                  </a:srgbClr>
                </a:gs>
                <a:gs pos="100000">
                  <a:srgbClr val="752641">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60" y="5787444"/>
            <a:ext cx="12192000" cy="0"/>
          </a:xfrm>
          <a:prstGeom prst="line">
            <a:avLst/>
          </a:prstGeom>
          <a:ln w="9525">
            <a:solidFill>
              <a:srgbClr val="1D546D"/>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9736665" y="6145995"/>
            <a:ext cx="2222724" cy="369332"/>
          </a:xfrm>
          <a:prstGeom prst="rect">
            <a:avLst/>
          </a:prstGeom>
          <a:noFill/>
        </p:spPr>
        <p:txBody>
          <a:bodyPr wrap="none" rtlCol="0">
            <a:spAutoFit/>
          </a:bodyPr>
          <a:lstStyle/>
          <a:p>
            <a:r>
              <a:rPr lang="en-US" dirty="0">
                <a:solidFill>
                  <a:srgbClr val="1D546D"/>
                </a:solidFill>
              </a:rPr>
              <a:t>AGM 2019, Singapore</a:t>
            </a:r>
            <a:endParaRPr lang="en-GB" dirty="0">
              <a:solidFill>
                <a:srgbClr val="1D546D"/>
              </a:solidFill>
            </a:endParaRPr>
          </a:p>
        </p:txBody>
      </p:sp>
      <p:sp>
        <p:nvSpPr>
          <p:cNvPr id="16" name="Content Placeholder 2"/>
          <p:cNvSpPr>
            <a:spLocks noGrp="1"/>
          </p:cNvSpPr>
          <p:nvPr>
            <p:ph idx="1"/>
          </p:nvPr>
        </p:nvSpPr>
        <p:spPr>
          <a:xfrm>
            <a:off x="497710" y="1481069"/>
            <a:ext cx="7797793" cy="4109353"/>
          </a:xfrm>
        </p:spPr>
        <p:txBody>
          <a:bodyPr>
            <a:normAutofit/>
          </a:bodyPr>
          <a:lstStyle>
            <a:lvl1pPr>
              <a:defRPr sz="2400">
                <a:solidFill>
                  <a:srgbClr val="752641"/>
                </a:solidFill>
                <a:latin typeface="+mj-lt"/>
                <a:cs typeface="Segoe UI" panose="020B0502040204020203" pitchFamily="34" charset="0"/>
              </a:defRPr>
            </a:lvl1pPr>
            <a:lvl2pPr>
              <a:defRPr sz="2000">
                <a:solidFill>
                  <a:srgbClr val="752641"/>
                </a:solidFill>
                <a:latin typeface="+mj-lt"/>
                <a:cs typeface="Segoe UI" panose="020B0502040204020203" pitchFamily="34" charset="0"/>
              </a:defRPr>
            </a:lvl2pPr>
            <a:lvl3pPr>
              <a:defRPr sz="1800">
                <a:solidFill>
                  <a:srgbClr val="752641"/>
                </a:solidFill>
                <a:latin typeface="+mj-lt"/>
                <a:cs typeface="Segoe UI" panose="020B0502040204020203" pitchFamily="34" charset="0"/>
              </a:defRPr>
            </a:lvl3pPr>
            <a:lvl4pPr>
              <a:defRPr sz="1600">
                <a:solidFill>
                  <a:srgbClr val="752641"/>
                </a:solidFill>
                <a:latin typeface="+mj-lt"/>
                <a:cs typeface="Segoe UI" panose="020B0502040204020203" pitchFamily="34" charset="0"/>
              </a:defRPr>
            </a:lvl4pPr>
            <a:lvl5pPr>
              <a:defRPr sz="1600">
                <a:solidFill>
                  <a:srgbClr val="752641"/>
                </a:solidFill>
                <a:latin typeface="+mj-lt"/>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itle 1"/>
          <p:cNvSpPr>
            <a:spLocks noGrp="1"/>
          </p:cNvSpPr>
          <p:nvPr>
            <p:ph type="title"/>
          </p:nvPr>
        </p:nvSpPr>
        <p:spPr>
          <a:xfrm>
            <a:off x="296333" y="100583"/>
            <a:ext cx="7999169" cy="945555"/>
          </a:xfrm>
        </p:spPr>
        <p:txBody>
          <a:bodyPr>
            <a:normAutofit/>
          </a:bodyPr>
          <a:lstStyle>
            <a:lvl1pPr>
              <a:defRPr sz="2800" b="0" baseline="0">
                <a:solidFill>
                  <a:srgbClr val="752641"/>
                </a:solidFill>
                <a:latin typeface="+mj-lt"/>
                <a:cs typeface="Segoe UI"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04923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32265"/>
          <a:stretch/>
        </p:blipFill>
        <p:spPr>
          <a:xfrm>
            <a:off x="7150443" y="-1"/>
            <a:ext cx="5052811" cy="575146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9188" y="5753781"/>
            <a:ext cx="3112012" cy="1120097"/>
          </a:xfrm>
          <a:prstGeom prst="rect">
            <a:avLst/>
          </a:prstGeom>
        </p:spPr>
      </p:pic>
      <p:sp>
        <p:nvSpPr>
          <p:cNvPr id="12" name="Rectangle 11"/>
          <p:cNvSpPr/>
          <p:nvPr userDrawn="1"/>
        </p:nvSpPr>
        <p:spPr>
          <a:xfrm rot="16200000">
            <a:off x="5611785" y="1538655"/>
            <a:ext cx="5753781" cy="2676465"/>
          </a:xfrm>
          <a:prstGeom prst="rect">
            <a:avLst/>
          </a:prstGeom>
          <a:gradFill>
            <a:gsLst>
              <a:gs pos="45000">
                <a:srgbClr val="FFFFFF">
                  <a:alpha val="75000"/>
                </a:srgbClr>
              </a:gs>
              <a:gs pos="73000">
                <a:srgbClr val="FFFFFF">
                  <a:alpha val="50000"/>
                </a:srgbClr>
              </a:gs>
              <a:gs pos="8000">
                <a:schemeClr val="accent1">
                  <a:lumMod val="0"/>
                  <a:lumOff val="10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7281333" y="0"/>
            <a:ext cx="4910667" cy="2430684"/>
          </a:xfrm>
          <a:prstGeom prst="rect">
            <a:avLst/>
          </a:prstGeom>
          <a:gradFill>
            <a:gsLst>
              <a:gs pos="32000">
                <a:srgbClr val="FFFFFF">
                  <a:alpha val="75000"/>
                </a:srgbClr>
              </a:gs>
              <a:gs pos="68000">
                <a:srgbClr val="FFFFFF">
                  <a:alpha val="50000"/>
                </a:srgbClr>
              </a:gs>
              <a:gs pos="3000">
                <a:schemeClr val="accent1">
                  <a:lumMod val="0"/>
                  <a:lumOff val="10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7427558" y="3891"/>
            <a:ext cx="4763482" cy="5736324"/>
          </a:xfrm>
          <a:prstGeom prst="rect">
            <a:avLst/>
          </a:prstGeom>
          <a:gradFill>
            <a:gsLst>
              <a:gs pos="34000">
                <a:srgbClr val="FFFFFF">
                  <a:alpha val="75000"/>
                </a:srgbClr>
              </a:gs>
              <a:gs pos="65000">
                <a:srgbClr val="FFFFFF">
                  <a:alpha val="50000"/>
                </a:srgbClr>
              </a:gs>
              <a:gs pos="3000">
                <a:schemeClr val="accent1">
                  <a:lumMod val="0"/>
                  <a:lumOff val="100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userDrawn="1"/>
        </p:nvCxnSpPr>
        <p:spPr>
          <a:xfrm>
            <a:off x="0" y="5763829"/>
            <a:ext cx="12192000" cy="0"/>
          </a:xfrm>
          <a:prstGeom prst="line">
            <a:avLst/>
          </a:prstGeom>
          <a:ln w="9525">
            <a:solidFill>
              <a:srgbClr val="87C3D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0" y="1120466"/>
            <a:ext cx="8809149" cy="12881"/>
          </a:xfrm>
          <a:prstGeom prst="line">
            <a:avLst/>
          </a:prstGeom>
          <a:ln w="9525">
            <a:gradFill flip="none" rotWithShape="1">
              <a:gsLst>
                <a:gs pos="72000">
                  <a:srgbClr val="752641">
                    <a:alpha val="50000"/>
                  </a:srgbClr>
                </a:gs>
                <a:gs pos="0">
                  <a:srgbClr val="752641"/>
                </a:gs>
                <a:gs pos="86000">
                  <a:srgbClr val="752641">
                    <a:alpha val="25000"/>
                  </a:srgbClr>
                </a:gs>
                <a:gs pos="100000">
                  <a:srgbClr val="752641">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1" y="1149386"/>
            <a:ext cx="9736666" cy="1"/>
          </a:xfrm>
          <a:prstGeom prst="line">
            <a:avLst/>
          </a:prstGeom>
          <a:ln w="9525">
            <a:gradFill flip="none" rotWithShape="1">
              <a:gsLst>
                <a:gs pos="72000">
                  <a:srgbClr val="752641">
                    <a:alpha val="50000"/>
                  </a:srgbClr>
                </a:gs>
                <a:gs pos="0">
                  <a:srgbClr val="752641"/>
                </a:gs>
                <a:gs pos="86000">
                  <a:srgbClr val="752641">
                    <a:alpha val="25000"/>
                  </a:srgbClr>
                </a:gs>
                <a:gs pos="100000">
                  <a:srgbClr val="752641">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60" y="5787444"/>
            <a:ext cx="12192000" cy="0"/>
          </a:xfrm>
          <a:prstGeom prst="line">
            <a:avLst/>
          </a:prstGeom>
          <a:ln w="9525">
            <a:solidFill>
              <a:srgbClr val="1D546D"/>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736665" y="6145995"/>
            <a:ext cx="2222724" cy="369332"/>
          </a:xfrm>
          <a:prstGeom prst="rect">
            <a:avLst/>
          </a:prstGeom>
          <a:noFill/>
        </p:spPr>
        <p:txBody>
          <a:bodyPr wrap="none" rtlCol="0">
            <a:spAutoFit/>
          </a:bodyPr>
          <a:lstStyle/>
          <a:p>
            <a:r>
              <a:rPr lang="en-US" dirty="0">
                <a:solidFill>
                  <a:srgbClr val="1D546D"/>
                </a:solidFill>
              </a:rPr>
              <a:t>AGM 2019, Singapore</a:t>
            </a:r>
            <a:endParaRPr lang="en-GB" dirty="0">
              <a:solidFill>
                <a:srgbClr val="1D546D"/>
              </a:solidFill>
            </a:endParaRPr>
          </a:p>
        </p:txBody>
      </p:sp>
      <p:sp>
        <p:nvSpPr>
          <p:cNvPr id="19" name="Content Placeholder 2"/>
          <p:cNvSpPr>
            <a:spLocks noGrp="1"/>
          </p:cNvSpPr>
          <p:nvPr>
            <p:ph idx="1"/>
          </p:nvPr>
        </p:nvSpPr>
        <p:spPr>
          <a:xfrm>
            <a:off x="497710" y="1481069"/>
            <a:ext cx="7797793" cy="4109353"/>
          </a:xfrm>
        </p:spPr>
        <p:txBody>
          <a:bodyPr>
            <a:normAutofit/>
          </a:bodyPr>
          <a:lstStyle>
            <a:lvl1pPr>
              <a:defRPr sz="2400">
                <a:solidFill>
                  <a:srgbClr val="752641"/>
                </a:solidFill>
                <a:latin typeface="+mj-lt"/>
                <a:cs typeface="Segoe UI" panose="020B0502040204020203" pitchFamily="34" charset="0"/>
              </a:defRPr>
            </a:lvl1pPr>
            <a:lvl2pPr>
              <a:defRPr sz="2000">
                <a:solidFill>
                  <a:srgbClr val="752641"/>
                </a:solidFill>
                <a:latin typeface="+mj-lt"/>
                <a:cs typeface="Segoe UI" panose="020B0502040204020203" pitchFamily="34" charset="0"/>
              </a:defRPr>
            </a:lvl2pPr>
            <a:lvl3pPr>
              <a:defRPr sz="1800">
                <a:solidFill>
                  <a:srgbClr val="752641"/>
                </a:solidFill>
                <a:latin typeface="+mj-lt"/>
                <a:cs typeface="Segoe UI" panose="020B0502040204020203" pitchFamily="34" charset="0"/>
              </a:defRPr>
            </a:lvl3pPr>
            <a:lvl4pPr>
              <a:defRPr sz="1600">
                <a:solidFill>
                  <a:srgbClr val="752641"/>
                </a:solidFill>
                <a:latin typeface="+mj-lt"/>
                <a:cs typeface="Segoe UI" panose="020B0502040204020203" pitchFamily="34" charset="0"/>
              </a:defRPr>
            </a:lvl4pPr>
            <a:lvl5pPr>
              <a:defRPr sz="1600">
                <a:solidFill>
                  <a:srgbClr val="752641"/>
                </a:solidFill>
                <a:latin typeface="+mj-lt"/>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itle 1"/>
          <p:cNvSpPr>
            <a:spLocks noGrp="1"/>
          </p:cNvSpPr>
          <p:nvPr>
            <p:ph type="title"/>
          </p:nvPr>
        </p:nvSpPr>
        <p:spPr>
          <a:xfrm>
            <a:off x="296333" y="100583"/>
            <a:ext cx="7999169" cy="945555"/>
          </a:xfrm>
        </p:spPr>
        <p:txBody>
          <a:bodyPr>
            <a:normAutofit/>
          </a:bodyPr>
          <a:lstStyle>
            <a:lvl1pPr>
              <a:defRPr sz="2800" b="0" baseline="0">
                <a:solidFill>
                  <a:srgbClr val="752641"/>
                </a:solidFill>
                <a:latin typeface="+mj-lt"/>
                <a:cs typeface="Segoe UI"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23453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259" r="12018"/>
          <a:stretch/>
        </p:blipFill>
        <p:spPr>
          <a:xfrm>
            <a:off x="7150443" y="4105"/>
            <a:ext cx="5041556" cy="573611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9188" y="5753781"/>
            <a:ext cx="3112012" cy="1120097"/>
          </a:xfrm>
          <a:prstGeom prst="rect">
            <a:avLst/>
          </a:prstGeom>
        </p:spPr>
      </p:pic>
      <p:sp>
        <p:nvSpPr>
          <p:cNvPr id="12" name="Rectangle 11"/>
          <p:cNvSpPr/>
          <p:nvPr userDrawn="1"/>
        </p:nvSpPr>
        <p:spPr>
          <a:xfrm rot="16200000">
            <a:off x="5611785" y="1538655"/>
            <a:ext cx="5753781" cy="2676465"/>
          </a:xfrm>
          <a:prstGeom prst="rect">
            <a:avLst/>
          </a:prstGeom>
          <a:gradFill>
            <a:gsLst>
              <a:gs pos="45000">
                <a:srgbClr val="FFFFFF">
                  <a:alpha val="75000"/>
                </a:srgbClr>
              </a:gs>
              <a:gs pos="73000">
                <a:srgbClr val="FFFFFF">
                  <a:alpha val="50000"/>
                </a:srgbClr>
              </a:gs>
              <a:gs pos="8000">
                <a:schemeClr val="accent1">
                  <a:lumMod val="0"/>
                  <a:lumOff val="10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7281333" y="0"/>
            <a:ext cx="4910667" cy="2430684"/>
          </a:xfrm>
          <a:prstGeom prst="rect">
            <a:avLst/>
          </a:prstGeom>
          <a:gradFill>
            <a:gsLst>
              <a:gs pos="32000">
                <a:srgbClr val="FFFFFF">
                  <a:alpha val="75000"/>
                </a:srgbClr>
              </a:gs>
              <a:gs pos="68000">
                <a:srgbClr val="FFFFFF">
                  <a:alpha val="50000"/>
                </a:srgbClr>
              </a:gs>
              <a:gs pos="3000">
                <a:schemeClr val="accent1">
                  <a:lumMod val="0"/>
                  <a:lumOff val="10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7427558" y="3891"/>
            <a:ext cx="4763482" cy="5736324"/>
          </a:xfrm>
          <a:prstGeom prst="rect">
            <a:avLst/>
          </a:prstGeom>
          <a:gradFill>
            <a:gsLst>
              <a:gs pos="34000">
                <a:srgbClr val="FFFFFF">
                  <a:alpha val="75000"/>
                </a:srgbClr>
              </a:gs>
              <a:gs pos="65000">
                <a:srgbClr val="FFFFFF">
                  <a:alpha val="50000"/>
                </a:srgbClr>
              </a:gs>
              <a:gs pos="3000">
                <a:schemeClr val="accent1">
                  <a:lumMod val="0"/>
                  <a:lumOff val="100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userDrawn="1"/>
        </p:nvCxnSpPr>
        <p:spPr>
          <a:xfrm>
            <a:off x="0" y="5763829"/>
            <a:ext cx="12192000" cy="0"/>
          </a:xfrm>
          <a:prstGeom prst="line">
            <a:avLst/>
          </a:prstGeom>
          <a:ln w="9525">
            <a:solidFill>
              <a:srgbClr val="87C3D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0" y="1120466"/>
            <a:ext cx="8809149" cy="12881"/>
          </a:xfrm>
          <a:prstGeom prst="line">
            <a:avLst/>
          </a:prstGeom>
          <a:ln w="9525">
            <a:gradFill flip="none" rotWithShape="1">
              <a:gsLst>
                <a:gs pos="72000">
                  <a:srgbClr val="752641">
                    <a:alpha val="50000"/>
                  </a:srgbClr>
                </a:gs>
                <a:gs pos="0">
                  <a:srgbClr val="752641"/>
                </a:gs>
                <a:gs pos="86000">
                  <a:srgbClr val="752641">
                    <a:alpha val="25000"/>
                  </a:srgbClr>
                </a:gs>
                <a:gs pos="100000">
                  <a:srgbClr val="752641">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1" y="1149386"/>
            <a:ext cx="9736666" cy="1"/>
          </a:xfrm>
          <a:prstGeom prst="line">
            <a:avLst/>
          </a:prstGeom>
          <a:ln w="9525">
            <a:gradFill flip="none" rotWithShape="1">
              <a:gsLst>
                <a:gs pos="72000">
                  <a:srgbClr val="752641">
                    <a:alpha val="50000"/>
                  </a:srgbClr>
                </a:gs>
                <a:gs pos="0">
                  <a:srgbClr val="752641"/>
                </a:gs>
                <a:gs pos="86000">
                  <a:srgbClr val="752641">
                    <a:alpha val="25000"/>
                  </a:srgbClr>
                </a:gs>
                <a:gs pos="100000">
                  <a:srgbClr val="752641">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60" y="5787444"/>
            <a:ext cx="12192000" cy="0"/>
          </a:xfrm>
          <a:prstGeom prst="line">
            <a:avLst/>
          </a:prstGeom>
          <a:ln w="9525">
            <a:solidFill>
              <a:srgbClr val="1D546D"/>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736665" y="6145995"/>
            <a:ext cx="2222724" cy="369332"/>
          </a:xfrm>
          <a:prstGeom prst="rect">
            <a:avLst/>
          </a:prstGeom>
          <a:noFill/>
        </p:spPr>
        <p:txBody>
          <a:bodyPr wrap="none" rtlCol="0">
            <a:spAutoFit/>
          </a:bodyPr>
          <a:lstStyle/>
          <a:p>
            <a:r>
              <a:rPr lang="en-US" dirty="0">
                <a:solidFill>
                  <a:srgbClr val="1D546D"/>
                </a:solidFill>
              </a:rPr>
              <a:t>AGM 2019, Singapore</a:t>
            </a:r>
            <a:endParaRPr lang="en-GB" dirty="0">
              <a:solidFill>
                <a:srgbClr val="1D546D"/>
              </a:solidFill>
            </a:endParaRPr>
          </a:p>
        </p:txBody>
      </p:sp>
      <p:sp>
        <p:nvSpPr>
          <p:cNvPr id="19" name="Content Placeholder 2"/>
          <p:cNvSpPr>
            <a:spLocks noGrp="1"/>
          </p:cNvSpPr>
          <p:nvPr>
            <p:ph idx="1"/>
          </p:nvPr>
        </p:nvSpPr>
        <p:spPr>
          <a:xfrm>
            <a:off x="497710" y="1481069"/>
            <a:ext cx="7797793" cy="4109353"/>
          </a:xfrm>
        </p:spPr>
        <p:txBody>
          <a:bodyPr>
            <a:normAutofit/>
          </a:bodyPr>
          <a:lstStyle>
            <a:lvl1pPr>
              <a:defRPr sz="2400">
                <a:solidFill>
                  <a:srgbClr val="752641"/>
                </a:solidFill>
                <a:latin typeface="+mj-lt"/>
                <a:cs typeface="Segoe UI" panose="020B0502040204020203" pitchFamily="34" charset="0"/>
              </a:defRPr>
            </a:lvl1pPr>
            <a:lvl2pPr>
              <a:defRPr sz="2000">
                <a:solidFill>
                  <a:srgbClr val="752641"/>
                </a:solidFill>
                <a:latin typeface="+mj-lt"/>
                <a:cs typeface="Segoe UI" panose="020B0502040204020203" pitchFamily="34" charset="0"/>
              </a:defRPr>
            </a:lvl2pPr>
            <a:lvl3pPr>
              <a:defRPr sz="1800">
                <a:solidFill>
                  <a:srgbClr val="752641"/>
                </a:solidFill>
                <a:latin typeface="+mj-lt"/>
                <a:cs typeface="Segoe UI" panose="020B0502040204020203" pitchFamily="34" charset="0"/>
              </a:defRPr>
            </a:lvl3pPr>
            <a:lvl4pPr>
              <a:defRPr sz="1600">
                <a:solidFill>
                  <a:srgbClr val="752641"/>
                </a:solidFill>
                <a:latin typeface="+mj-lt"/>
                <a:cs typeface="Segoe UI" panose="020B0502040204020203" pitchFamily="34" charset="0"/>
              </a:defRPr>
            </a:lvl4pPr>
            <a:lvl5pPr>
              <a:defRPr sz="1600">
                <a:solidFill>
                  <a:srgbClr val="752641"/>
                </a:solidFill>
                <a:latin typeface="+mj-lt"/>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itle 1"/>
          <p:cNvSpPr>
            <a:spLocks noGrp="1"/>
          </p:cNvSpPr>
          <p:nvPr>
            <p:ph type="title"/>
          </p:nvPr>
        </p:nvSpPr>
        <p:spPr>
          <a:xfrm>
            <a:off x="296333" y="100583"/>
            <a:ext cx="7999169" cy="945555"/>
          </a:xfrm>
        </p:spPr>
        <p:txBody>
          <a:bodyPr>
            <a:normAutofit/>
          </a:bodyPr>
          <a:lstStyle>
            <a:lvl1pPr>
              <a:defRPr sz="2800" b="0" baseline="0">
                <a:solidFill>
                  <a:srgbClr val="752641"/>
                </a:solidFill>
                <a:latin typeface="+mj-lt"/>
                <a:cs typeface="Segoe UI"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09944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4482" r="39165"/>
          <a:stretch/>
        </p:blipFill>
        <p:spPr>
          <a:xfrm>
            <a:off x="7427557" y="0"/>
            <a:ext cx="4764443" cy="574812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9188" y="5753781"/>
            <a:ext cx="3112012" cy="1120097"/>
          </a:xfrm>
          <a:prstGeom prst="rect">
            <a:avLst/>
          </a:prstGeom>
        </p:spPr>
      </p:pic>
      <p:sp>
        <p:nvSpPr>
          <p:cNvPr id="12" name="Rectangle 11"/>
          <p:cNvSpPr/>
          <p:nvPr userDrawn="1"/>
        </p:nvSpPr>
        <p:spPr>
          <a:xfrm rot="16200000">
            <a:off x="5611785" y="1538655"/>
            <a:ext cx="5753781" cy="2676465"/>
          </a:xfrm>
          <a:prstGeom prst="rect">
            <a:avLst/>
          </a:prstGeom>
          <a:gradFill>
            <a:gsLst>
              <a:gs pos="45000">
                <a:srgbClr val="FFFFFF">
                  <a:alpha val="75000"/>
                </a:srgbClr>
              </a:gs>
              <a:gs pos="73000">
                <a:srgbClr val="FFFFFF">
                  <a:alpha val="50000"/>
                </a:srgbClr>
              </a:gs>
              <a:gs pos="8000">
                <a:schemeClr val="accent1">
                  <a:lumMod val="0"/>
                  <a:lumOff val="10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7281333" y="0"/>
            <a:ext cx="4910667" cy="2430684"/>
          </a:xfrm>
          <a:prstGeom prst="rect">
            <a:avLst/>
          </a:prstGeom>
          <a:gradFill>
            <a:gsLst>
              <a:gs pos="32000">
                <a:srgbClr val="FFFFFF">
                  <a:alpha val="75000"/>
                </a:srgbClr>
              </a:gs>
              <a:gs pos="68000">
                <a:srgbClr val="FFFFFF">
                  <a:alpha val="50000"/>
                </a:srgbClr>
              </a:gs>
              <a:gs pos="3000">
                <a:schemeClr val="accent1">
                  <a:lumMod val="0"/>
                  <a:lumOff val="10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7427558" y="3891"/>
            <a:ext cx="4763482" cy="5736324"/>
          </a:xfrm>
          <a:prstGeom prst="rect">
            <a:avLst/>
          </a:prstGeom>
          <a:gradFill>
            <a:gsLst>
              <a:gs pos="34000">
                <a:srgbClr val="FFFFFF">
                  <a:alpha val="75000"/>
                </a:srgbClr>
              </a:gs>
              <a:gs pos="65000">
                <a:srgbClr val="FFFFFF">
                  <a:alpha val="50000"/>
                </a:srgbClr>
              </a:gs>
              <a:gs pos="3000">
                <a:schemeClr val="accent1">
                  <a:lumMod val="0"/>
                  <a:lumOff val="100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userDrawn="1"/>
        </p:nvCxnSpPr>
        <p:spPr>
          <a:xfrm>
            <a:off x="0" y="5763829"/>
            <a:ext cx="12192000" cy="0"/>
          </a:xfrm>
          <a:prstGeom prst="line">
            <a:avLst/>
          </a:prstGeom>
          <a:ln w="9525">
            <a:solidFill>
              <a:srgbClr val="87C3D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0" y="1120466"/>
            <a:ext cx="8809149" cy="12881"/>
          </a:xfrm>
          <a:prstGeom prst="line">
            <a:avLst/>
          </a:prstGeom>
          <a:ln w="9525">
            <a:gradFill flip="none" rotWithShape="1">
              <a:gsLst>
                <a:gs pos="72000">
                  <a:srgbClr val="752641">
                    <a:alpha val="50000"/>
                  </a:srgbClr>
                </a:gs>
                <a:gs pos="0">
                  <a:srgbClr val="752641"/>
                </a:gs>
                <a:gs pos="86000">
                  <a:srgbClr val="752641">
                    <a:alpha val="25000"/>
                  </a:srgbClr>
                </a:gs>
                <a:gs pos="100000">
                  <a:srgbClr val="752641">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1" y="1149386"/>
            <a:ext cx="9736666" cy="1"/>
          </a:xfrm>
          <a:prstGeom prst="line">
            <a:avLst/>
          </a:prstGeom>
          <a:ln w="9525">
            <a:gradFill flip="none" rotWithShape="1">
              <a:gsLst>
                <a:gs pos="72000">
                  <a:srgbClr val="752641">
                    <a:alpha val="50000"/>
                  </a:srgbClr>
                </a:gs>
                <a:gs pos="0">
                  <a:srgbClr val="752641"/>
                </a:gs>
                <a:gs pos="86000">
                  <a:srgbClr val="752641">
                    <a:alpha val="25000"/>
                  </a:srgbClr>
                </a:gs>
                <a:gs pos="100000">
                  <a:srgbClr val="752641">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60" y="5787444"/>
            <a:ext cx="12192000" cy="0"/>
          </a:xfrm>
          <a:prstGeom prst="line">
            <a:avLst/>
          </a:prstGeom>
          <a:ln w="9525">
            <a:solidFill>
              <a:srgbClr val="1D546D"/>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736665" y="6145995"/>
            <a:ext cx="2222724" cy="369332"/>
          </a:xfrm>
          <a:prstGeom prst="rect">
            <a:avLst/>
          </a:prstGeom>
          <a:noFill/>
        </p:spPr>
        <p:txBody>
          <a:bodyPr wrap="none" rtlCol="0">
            <a:spAutoFit/>
          </a:bodyPr>
          <a:lstStyle/>
          <a:p>
            <a:r>
              <a:rPr lang="en-US" dirty="0">
                <a:solidFill>
                  <a:srgbClr val="1D546D"/>
                </a:solidFill>
              </a:rPr>
              <a:t>AGM 2019, Singapore</a:t>
            </a:r>
            <a:endParaRPr lang="en-GB" dirty="0">
              <a:solidFill>
                <a:srgbClr val="1D546D"/>
              </a:solidFill>
            </a:endParaRPr>
          </a:p>
        </p:txBody>
      </p:sp>
      <p:sp>
        <p:nvSpPr>
          <p:cNvPr id="19" name="Content Placeholder 2"/>
          <p:cNvSpPr>
            <a:spLocks noGrp="1"/>
          </p:cNvSpPr>
          <p:nvPr>
            <p:ph idx="1"/>
          </p:nvPr>
        </p:nvSpPr>
        <p:spPr>
          <a:xfrm>
            <a:off x="497710" y="1481069"/>
            <a:ext cx="7797793" cy="4109353"/>
          </a:xfrm>
        </p:spPr>
        <p:txBody>
          <a:bodyPr>
            <a:normAutofit/>
          </a:bodyPr>
          <a:lstStyle>
            <a:lvl1pPr>
              <a:defRPr sz="2400">
                <a:solidFill>
                  <a:srgbClr val="752641"/>
                </a:solidFill>
                <a:latin typeface="+mj-lt"/>
                <a:cs typeface="Segoe UI" panose="020B0502040204020203" pitchFamily="34" charset="0"/>
              </a:defRPr>
            </a:lvl1pPr>
            <a:lvl2pPr>
              <a:defRPr sz="2000">
                <a:solidFill>
                  <a:srgbClr val="752641"/>
                </a:solidFill>
                <a:latin typeface="+mj-lt"/>
                <a:cs typeface="Segoe UI" panose="020B0502040204020203" pitchFamily="34" charset="0"/>
              </a:defRPr>
            </a:lvl2pPr>
            <a:lvl3pPr>
              <a:defRPr sz="1800">
                <a:solidFill>
                  <a:srgbClr val="752641"/>
                </a:solidFill>
                <a:latin typeface="+mj-lt"/>
                <a:cs typeface="Segoe UI" panose="020B0502040204020203" pitchFamily="34" charset="0"/>
              </a:defRPr>
            </a:lvl3pPr>
            <a:lvl4pPr>
              <a:defRPr sz="1600">
                <a:solidFill>
                  <a:srgbClr val="752641"/>
                </a:solidFill>
                <a:latin typeface="+mj-lt"/>
                <a:cs typeface="Segoe UI" panose="020B0502040204020203" pitchFamily="34" charset="0"/>
              </a:defRPr>
            </a:lvl4pPr>
            <a:lvl5pPr>
              <a:defRPr sz="1600">
                <a:solidFill>
                  <a:srgbClr val="752641"/>
                </a:solidFill>
                <a:latin typeface="+mj-lt"/>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itle 1"/>
          <p:cNvSpPr>
            <a:spLocks noGrp="1"/>
          </p:cNvSpPr>
          <p:nvPr>
            <p:ph type="title"/>
          </p:nvPr>
        </p:nvSpPr>
        <p:spPr>
          <a:xfrm>
            <a:off x="296333" y="100583"/>
            <a:ext cx="7999169" cy="945555"/>
          </a:xfrm>
        </p:spPr>
        <p:txBody>
          <a:bodyPr>
            <a:normAutofit/>
          </a:bodyPr>
          <a:lstStyle>
            <a:lvl1pPr>
              <a:defRPr sz="2800" b="0" baseline="0">
                <a:solidFill>
                  <a:srgbClr val="752641"/>
                </a:solidFill>
                <a:latin typeface="+mj-lt"/>
                <a:cs typeface="Segoe UI"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69129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54" r="30903"/>
          <a:stretch/>
        </p:blipFill>
        <p:spPr>
          <a:xfrm>
            <a:off x="7191633" y="7905"/>
            <a:ext cx="5000367" cy="574021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9188" y="5753781"/>
            <a:ext cx="3112012" cy="1120097"/>
          </a:xfrm>
          <a:prstGeom prst="rect">
            <a:avLst/>
          </a:prstGeom>
        </p:spPr>
      </p:pic>
      <p:sp>
        <p:nvSpPr>
          <p:cNvPr id="12" name="Rectangle 11"/>
          <p:cNvSpPr/>
          <p:nvPr userDrawn="1"/>
        </p:nvSpPr>
        <p:spPr>
          <a:xfrm rot="16200000">
            <a:off x="5611785" y="1538655"/>
            <a:ext cx="5753781" cy="2676465"/>
          </a:xfrm>
          <a:prstGeom prst="rect">
            <a:avLst/>
          </a:prstGeom>
          <a:gradFill>
            <a:gsLst>
              <a:gs pos="45000">
                <a:srgbClr val="FFFFFF">
                  <a:alpha val="75000"/>
                </a:srgbClr>
              </a:gs>
              <a:gs pos="73000">
                <a:srgbClr val="FFFFFF">
                  <a:alpha val="50000"/>
                </a:srgbClr>
              </a:gs>
              <a:gs pos="8000">
                <a:schemeClr val="accent1">
                  <a:lumMod val="0"/>
                  <a:lumOff val="10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7281333" y="0"/>
            <a:ext cx="4910667" cy="2430684"/>
          </a:xfrm>
          <a:prstGeom prst="rect">
            <a:avLst/>
          </a:prstGeom>
          <a:gradFill>
            <a:gsLst>
              <a:gs pos="32000">
                <a:srgbClr val="FFFFFF">
                  <a:alpha val="75000"/>
                </a:srgbClr>
              </a:gs>
              <a:gs pos="68000">
                <a:srgbClr val="FFFFFF">
                  <a:alpha val="50000"/>
                </a:srgbClr>
              </a:gs>
              <a:gs pos="3000">
                <a:schemeClr val="accent1">
                  <a:lumMod val="0"/>
                  <a:lumOff val="10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7427558" y="3890"/>
            <a:ext cx="4763482" cy="5744229"/>
          </a:xfrm>
          <a:prstGeom prst="rect">
            <a:avLst/>
          </a:prstGeom>
          <a:gradFill>
            <a:gsLst>
              <a:gs pos="34000">
                <a:srgbClr val="FFFFFF">
                  <a:alpha val="75000"/>
                </a:srgbClr>
              </a:gs>
              <a:gs pos="65000">
                <a:srgbClr val="FFFFFF">
                  <a:alpha val="50000"/>
                </a:srgbClr>
              </a:gs>
              <a:gs pos="3000">
                <a:schemeClr val="accent1">
                  <a:lumMod val="0"/>
                  <a:lumOff val="100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userDrawn="1"/>
        </p:nvCxnSpPr>
        <p:spPr>
          <a:xfrm>
            <a:off x="0" y="5763829"/>
            <a:ext cx="12192000" cy="0"/>
          </a:xfrm>
          <a:prstGeom prst="line">
            <a:avLst/>
          </a:prstGeom>
          <a:ln w="9525">
            <a:solidFill>
              <a:srgbClr val="87C3D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0" y="1120466"/>
            <a:ext cx="8809149" cy="12881"/>
          </a:xfrm>
          <a:prstGeom prst="line">
            <a:avLst/>
          </a:prstGeom>
          <a:ln w="9525">
            <a:gradFill flip="none" rotWithShape="1">
              <a:gsLst>
                <a:gs pos="72000">
                  <a:srgbClr val="752641">
                    <a:alpha val="50000"/>
                  </a:srgbClr>
                </a:gs>
                <a:gs pos="0">
                  <a:srgbClr val="752641"/>
                </a:gs>
                <a:gs pos="86000">
                  <a:srgbClr val="752641">
                    <a:alpha val="25000"/>
                  </a:srgbClr>
                </a:gs>
                <a:gs pos="100000">
                  <a:srgbClr val="752641">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1" y="1149386"/>
            <a:ext cx="9736666" cy="1"/>
          </a:xfrm>
          <a:prstGeom prst="line">
            <a:avLst/>
          </a:prstGeom>
          <a:ln w="9525">
            <a:gradFill flip="none" rotWithShape="1">
              <a:gsLst>
                <a:gs pos="72000">
                  <a:srgbClr val="752641">
                    <a:alpha val="50000"/>
                  </a:srgbClr>
                </a:gs>
                <a:gs pos="0">
                  <a:srgbClr val="752641"/>
                </a:gs>
                <a:gs pos="86000">
                  <a:srgbClr val="752641">
                    <a:alpha val="25000"/>
                  </a:srgbClr>
                </a:gs>
                <a:gs pos="100000">
                  <a:srgbClr val="752641">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60" y="5787444"/>
            <a:ext cx="12192000" cy="0"/>
          </a:xfrm>
          <a:prstGeom prst="line">
            <a:avLst/>
          </a:prstGeom>
          <a:ln w="9525">
            <a:solidFill>
              <a:srgbClr val="1D546D"/>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736665" y="6145995"/>
            <a:ext cx="2222724" cy="369332"/>
          </a:xfrm>
          <a:prstGeom prst="rect">
            <a:avLst/>
          </a:prstGeom>
          <a:noFill/>
        </p:spPr>
        <p:txBody>
          <a:bodyPr wrap="none" rtlCol="0">
            <a:spAutoFit/>
          </a:bodyPr>
          <a:lstStyle/>
          <a:p>
            <a:r>
              <a:rPr lang="en-US" dirty="0">
                <a:solidFill>
                  <a:srgbClr val="1D546D"/>
                </a:solidFill>
              </a:rPr>
              <a:t>AGM 2019, Singapore</a:t>
            </a:r>
            <a:endParaRPr lang="en-GB" dirty="0">
              <a:solidFill>
                <a:srgbClr val="1D546D"/>
              </a:solidFill>
            </a:endParaRPr>
          </a:p>
        </p:txBody>
      </p:sp>
      <p:sp>
        <p:nvSpPr>
          <p:cNvPr id="19" name="Content Placeholder 2"/>
          <p:cNvSpPr>
            <a:spLocks noGrp="1"/>
          </p:cNvSpPr>
          <p:nvPr>
            <p:ph idx="1"/>
          </p:nvPr>
        </p:nvSpPr>
        <p:spPr>
          <a:xfrm>
            <a:off x="497710" y="1481069"/>
            <a:ext cx="7797793" cy="4109353"/>
          </a:xfrm>
        </p:spPr>
        <p:txBody>
          <a:bodyPr>
            <a:normAutofit/>
          </a:bodyPr>
          <a:lstStyle>
            <a:lvl1pPr>
              <a:defRPr sz="2400">
                <a:solidFill>
                  <a:srgbClr val="752641"/>
                </a:solidFill>
                <a:latin typeface="+mj-lt"/>
                <a:cs typeface="Segoe UI" panose="020B0502040204020203" pitchFamily="34" charset="0"/>
              </a:defRPr>
            </a:lvl1pPr>
            <a:lvl2pPr>
              <a:defRPr sz="2000">
                <a:solidFill>
                  <a:srgbClr val="752641"/>
                </a:solidFill>
                <a:latin typeface="+mj-lt"/>
                <a:cs typeface="Segoe UI" panose="020B0502040204020203" pitchFamily="34" charset="0"/>
              </a:defRPr>
            </a:lvl2pPr>
            <a:lvl3pPr>
              <a:defRPr sz="1800">
                <a:solidFill>
                  <a:srgbClr val="752641"/>
                </a:solidFill>
                <a:latin typeface="+mj-lt"/>
                <a:cs typeface="Segoe UI" panose="020B0502040204020203" pitchFamily="34" charset="0"/>
              </a:defRPr>
            </a:lvl3pPr>
            <a:lvl4pPr>
              <a:defRPr sz="1600">
                <a:solidFill>
                  <a:srgbClr val="752641"/>
                </a:solidFill>
                <a:latin typeface="+mj-lt"/>
                <a:cs typeface="Segoe UI" panose="020B0502040204020203" pitchFamily="34" charset="0"/>
              </a:defRPr>
            </a:lvl4pPr>
            <a:lvl5pPr>
              <a:defRPr sz="1600">
                <a:solidFill>
                  <a:srgbClr val="752641"/>
                </a:solidFill>
                <a:latin typeface="+mj-lt"/>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itle 1"/>
          <p:cNvSpPr>
            <a:spLocks noGrp="1"/>
          </p:cNvSpPr>
          <p:nvPr>
            <p:ph type="title"/>
          </p:nvPr>
        </p:nvSpPr>
        <p:spPr>
          <a:xfrm>
            <a:off x="296333" y="100583"/>
            <a:ext cx="7999169" cy="945555"/>
          </a:xfrm>
        </p:spPr>
        <p:txBody>
          <a:bodyPr>
            <a:normAutofit/>
          </a:bodyPr>
          <a:lstStyle>
            <a:lvl1pPr>
              <a:defRPr sz="2800" b="0" baseline="0">
                <a:solidFill>
                  <a:srgbClr val="752641"/>
                </a:solidFill>
                <a:latin typeface="+mj-lt"/>
                <a:cs typeface="Segoe UI"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70641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7" name="Straight Connector 6"/>
          <p:cNvCxnSpPr/>
          <p:nvPr userDrawn="1"/>
        </p:nvCxnSpPr>
        <p:spPr>
          <a:xfrm>
            <a:off x="-960" y="5665524"/>
            <a:ext cx="12192000" cy="0"/>
          </a:xfrm>
          <a:prstGeom prst="line">
            <a:avLst/>
          </a:prstGeom>
          <a:ln w="9525">
            <a:solidFill>
              <a:srgbClr val="87C3DF"/>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12192000" cy="5593492"/>
          </a:xfrm>
          <a:prstGeom prst="rect">
            <a:avLst/>
          </a:prstGeom>
          <a:solidFill>
            <a:srgbClr val="1D54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p:cNvSpPr>
            <a:spLocks noGrp="1"/>
          </p:cNvSpPr>
          <p:nvPr>
            <p:ph type="body" idx="1"/>
          </p:nvPr>
        </p:nvSpPr>
        <p:spPr>
          <a:xfrm>
            <a:off x="837240" y="15922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p:cNvSpPr txBox="1"/>
          <p:nvPr userDrawn="1"/>
        </p:nvSpPr>
        <p:spPr>
          <a:xfrm>
            <a:off x="9736665" y="6145995"/>
            <a:ext cx="2222724" cy="369332"/>
          </a:xfrm>
          <a:prstGeom prst="rect">
            <a:avLst/>
          </a:prstGeom>
          <a:noFill/>
        </p:spPr>
        <p:txBody>
          <a:bodyPr wrap="none" rtlCol="0">
            <a:spAutoFit/>
          </a:bodyPr>
          <a:lstStyle/>
          <a:p>
            <a:r>
              <a:rPr lang="en-US" dirty="0">
                <a:solidFill>
                  <a:srgbClr val="1D546D"/>
                </a:solidFill>
              </a:rPr>
              <a:t>AGM 2019, Singapore</a:t>
            </a:r>
            <a:endParaRPr lang="en-GB" dirty="0">
              <a:solidFill>
                <a:srgbClr val="1D546D"/>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486" y="6017423"/>
            <a:ext cx="2442279" cy="52215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0026" y="5934213"/>
            <a:ext cx="688571" cy="68857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23858" y="6069160"/>
            <a:ext cx="1029394" cy="391331"/>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28513" y="6069160"/>
            <a:ext cx="1909156" cy="494804"/>
          </a:xfrm>
          <a:prstGeom prst="rect">
            <a:avLst/>
          </a:prstGeom>
        </p:spPr>
      </p:pic>
    </p:spTree>
    <p:extLst>
      <p:ext uri="{BB962C8B-B14F-4D97-AF65-F5344CB8AC3E}">
        <p14:creationId xmlns:p14="http://schemas.microsoft.com/office/powerpoint/2010/main" val="365840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13C6BDE-0C3D-435B-86A2-84BF9D1FFED4}" type="datetimeFigureOut">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3E7FEF-44E5-4B1C-8F81-1B6D24BBD1D5}" type="slidenum">
              <a:rPr lang="en-GB" smtClean="0"/>
              <a:t>‹#›</a:t>
            </a:fld>
            <a:endParaRPr lang="en-GB" dirty="0"/>
          </a:p>
        </p:txBody>
      </p:sp>
    </p:spTree>
    <p:extLst>
      <p:ext uri="{BB962C8B-B14F-4D97-AF65-F5344CB8AC3E}">
        <p14:creationId xmlns:p14="http://schemas.microsoft.com/office/powerpoint/2010/main" val="396674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C6BDE-0C3D-435B-86A2-84BF9D1FFED4}" type="datetimeFigureOut">
              <a:rPr lang="en-GB" smtClean="0"/>
              <a:t>08/10/2019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E7FEF-44E5-4B1C-8F81-1B6D24BBD1D5}" type="slidenum">
              <a:rPr lang="en-GB" smtClean="0"/>
              <a:t>‹#›</a:t>
            </a:fld>
            <a:endParaRPr lang="en-GB" dirty="0"/>
          </a:p>
        </p:txBody>
      </p:sp>
    </p:spTree>
    <p:extLst>
      <p:ext uri="{BB962C8B-B14F-4D97-AF65-F5344CB8AC3E}">
        <p14:creationId xmlns:p14="http://schemas.microsoft.com/office/powerpoint/2010/main" val="327737273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5" r:id="rId5"/>
    <p:sldLayoutId id="2147483666" r:id="rId6"/>
    <p:sldLayoutId id="2147483667" r:id="rId7"/>
    <p:sldLayoutId id="2147483664" r:id="rId8"/>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AU" dirty="0"/>
              <a:t/>
            </a:r>
            <a:br>
              <a:rPr lang="en-AU" dirty="0"/>
            </a:br>
            <a:r>
              <a:rPr lang="en-AU" dirty="0"/>
              <a:t> </a:t>
            </a:r>
            <a:r>
              <a:rPr lang="en-AU" b="1" dirty="0"/>
              <a:t>Reducing the gap between BV practices</a:t>
            </a:r>
            <a:endParaRPr lang="en-AU" dirty="0"/>
          </a:p>
        </p:txBody>
      </p:sp>
      <p:sp>
        <p:nvSpPr>
          <p:cNvPr id="5" name="Subtitle 4"/>
          <p:cNvSpPr>
            <a:spLocks noGrp="1"/>
          </p:cNvSpPr>
          <p:nvPr>
            <p:ph type="subTitle" idx="1"/>
          </p:nvPr>
        </p:nvSpPr>
        <p:spPr>
          <a:xfrm>
            <a:off x="1524000" y="4029166"/>
            <a:ext cx="9144000" cy="1223770"/>
          </a:xfrm>
        </p:spPr>
        <p:txBody>
          <a:bodyPr>
            <a:noAutofit/>
          </a:bodyPr>
          <a:lstStyle/>
          <a:p>
            <a:pPr marL="182563" algn="l"/>
            <a:r>
              <a:rPr lang="en-AU" sz="1400" i="1" dirty="0"/>
              <a:t>Karin Lusnic</a:t>
            </a:r>
          </a:p>
          <a:p>
            <a:pPr marL="182563" algn="l"/>
            <a:r>
              <a:rPr lang="en-AU" sz="1400" i="1" dirty="0"/>
              <a:t>Gilles de Courcel</a:t>
            </a:r>
          </a:p>
          <a:p>
            <a:pPr marL="182563" algn="l"/>
            <a:r>
              <a:rPr lang="en-AU" sz="1400" i="1" dirty="0"/>
              <a:t>Jack Beckwith</a:t>
            </a:r>
            <a:endParaRPr lang="sl-SI" sz="1400" i="1" dirty="0"/>
          </a:p>
          <a:p>
            <a:pPr marL="182563" algn="l"/>
            <a:r>
              <a:rPr lang="sl-SI" sz="1400" i="1" dirty="0"/>
              <a:t>Muath Alkhalaf</a:t>
            </a:r>
            <a:endParaRPr lang="en-AU" sz="1400"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486" y="6017423"/>
            <a:ext cx="2442279" cy="5221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0026" y="5934213"/>
            <a:ext cx="688571" cy="68857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3858" y="6069160"/>
            <a:ext cx="1029394" cy="39133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8513" y="6069160"/>
            <a:ext cx="1909156" cy="494804"/>
          </a:xfrm>
          <a:prstGeom prst="rect">
            <a:avLst/>
          </a:prstGeom>
        </p:spPr>
      </p:pic>
    </p:spTree>
    <p:extLst>
      <p:ext uri="{BB962C8B-B14F-4D97-AF65-F5344CB8AC3E}">
        <p14:creationId xmlns:p14="http://schemas.microsoft.com/office/powerpoint/2010/main" val="1252035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6981" y="1257333"/>
            <a:ext cx="5309216" cy="4109353"/>
          </a:xfrm>
        </p:spPr>
        <p:txBody>
          <a:bodyPr>
            <a:normAutofit/>
          </a:bodyPr>
          <a:lstStyle/>
          <a:p>
            <a:pPr lvl="0"/>
            <a:r>
              <a:rPr lang="en-AU" sz="2000" dirty="0"/>
              <a:t>Question 7: When preparing business valuation assignments for financial reporting purposes, do you always or most of the times disclose </a:t>
            </a:r>
            <a:r>
              <a:rPr lang="en-AU" sz="2000" u="sng" dirty="0"/>
              <a:t>macro analysis</a:t>
            </a:r>
            <a:r>
              <a:rPr lang="en-AU" sz="2000" dirty="0"/>
              <a:t>?</a:t>
            </a:r>
          </a:p>
          <a:p>
            <a:pPr marL="895350" lvl="1" indent="-438150">
              <a:buFont typeface="Wingdings" panose="05000000000000000000" pitchFamily="2" charset="2"/>
              <a:buChar char="Ø"/>
            </a:pPr>
            <a:endParaRPr lang="en-AU" dirty="0"/>
          </a:p>
          <a:p>
            <a:pPr marL="457200" lvl="1" indent="0">
              <a:buNone/>
            </a:pPr>
            <a:endParaRPr lang="en-AU" dirty="0"/>
          </a:p>
        </p:txBody>
      </p:sp>
      <p:sp>
        <p:nvSpPr>
          <p:cNvPr id="4" name="Title 3"/>
          <p:cNvSpPr>
            <a:spLocks noGrp="1"/>
          </p:cNvSpPr>
          <p:nvPr>
            <p:ph type="title"/>
          </p:nvPr>
        </p:nvSpPr>
        <p:spPr>
          <a:xfrm>
            <a:off x="296333" y="100583"/>
            <a:ext cx="7999169" cy="945555"/>
          </a:xfrm>
        </p:spPr>
        <p:txBody>
          <a:bodyPr/>
          <a:lstStyle/>
          <a:p>
            <a:r>
              <a:rPr lang="en-AU"/>
              <a:t>Answers: Section 3 – Valuation reporting</a:t>
            </a:r>
            <a:endParaRPr lang="en-GB" dirty="0"/>
          </a:p>
        </p:txBody>
      </p:sp>
      <p:graphicFrame>
        <p:nvGraphicFramePr>
          <p:cNvPr id="6" name="Chart 5">
            <a:extLst>
              <a:ext uri="{FF2B5EF4-FFF2-40B4-BE49-F238E27FC236}">
                <a16:creationId xmlns:a16="http://schemas.microsoft.com/office/drawing/2014/main" xmlns="" id="{65C06201-57C4-4000-80FA-B58D007B1F33}"/>
              </a:ext>
            </a:extLst>
          </p:cNvPr>
          <p:cNvGraphicFramePr>
            <a:graphicFrameLocks noGrp="1"/>
          </p:cNvGraphicFramePr>
          <p:nvPr>
            <p:extLst>
              <p:ext uri="{D42A27DB-BD31-4B8C-83A1-F6EECF244321}">
                <p14:modId xmlns:p14="http://schemas.microsoft.com/office/powerpoint/2010/main" val="545075873"/>
              </p:ext>
            </p:extLst>
          </p:nvPr>
        </p:nvGraphicFramePr>
        <p:xfrm>
          <a:off x="176981" y="2216835"/>
          <a:ext cx="4881488" cy="32836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xmlns="" id="{54D80909-3528-4526-B2E9-F27BE15DE253}"/>
              </a:ext>
            </a:extLst>
          </p:cNvPr>
          <p:cNvGraphicFramePr>
            <a:graphicFrameLocks noGrp="1"/>
          </p:cNvGraphicFramePr>
          <p:nvPr>
            <p:extLst>
              <p:ext uri="{D42A27DB-BD31-4B8C-83A1-F6EECF244321}">
                <p14:modId xmlns:p14="http://schemas.microsoft.com/office/powerpoint/2010/main" val="3031601478"/>
              </p:ext>
            </p:extLst>
          </p:nvPr>
        </p:nvGraphicFramePr>
        <p:xfrm>
          <a:off x="4923692" y="1205907"/>
          <a:ext cx="6850172" cy="45970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526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6333" y="1327355"/>
            <a:ext cx="4837268" cy="3990169"/>
          </a:xfrm>
        </p:spPr>
        <p:txBody>
          <a:bodyPr>
            <a:normAutofit/>
          </a:bodyPr>
          <a:lstStyle/>
          <a:p>
            <a:pPr lvl="0"/>
            <a:r>
              <a:rPr lang="en-AU" sz="2000" dirty="0"/>
              <a:t>Question 8: When preparing business valuation assignments for financial reporting purposes do you always or most of the times disclose </a:t>
            </a:r>
            <a:r>
              <a:rPr lang="en-AU" sz="2000" u="sng" dirty="0"/>
              <a:t>industry analysis</a:t>
            </a:r>
            <a:r>
              <a:rPr lang="en-AU" sz="2000" dirty="0"/>
              <a:t>?</a:t>
            </a:r>
          </a:p>
          <a:p>
            <a:pPr marL="457200" lvl="1" indent="0">
              <a:buNone/>
            </a:pPr>
            <a:endParaRPr lang="en-AU" dirty="0"/>
          </a:p>
          <a:p>
            <a:pPr marL="457200" lvl="1" indent="0">
              <a:buNone/>
            </a:pPr>
            <a:endParaRPr lang="en-AU" dirty="0"/>
          </a:p>
          <a:p>
            <a:pPr marL="457200" lvl="1" indent="0">
              <a:buNone/>
            </a:pPr>
            <a:endParaRPr lang="en-AU" dirty="0"/>
          </a:p>
        </p:txBody>
      </p:sp>
      <p:sp>
        <p:nvSpPr>
          <p:cNvPr id="4" name="Title 3"/>
          <p:cNvSpPr>
            <a:spLocks noGrp="1"/>
          </p:cNvSpPr>
          <p:nvPr>
            <p:ph type="title"/>
          </p:nvPr>
        </p:nvSpPr>
        <p:spPr/>
        <p:txBody>
          <a:bodyPr/>
          <a:lstStyle/>
          <a:p>
            <a:r>
              <a:rPr lang="en-AU" dirty="0"/>
              <a:t>Answers: Section 3 – Valuation reporting</a:t>
            </a:r>
            <a:endParaRPr lang="en-GB" dirty="0"/>
          </a:p>
        </p:txBody>
      </p:sp>
      <p:graphicFrame>
        <p:nvGraphicFramePr>
          <p:cNvPr id="6" name="Chart 5">
            <a:extLst>
              <a:ext uri="{FF2B5EF4-FFF2-40B4-BE49-F238E27FC236}">
                <a16:creationId xmlns:a16="http://schemas.microsoft.com/office/drawing/2014/main" xmlns="" id="{2D460742-FC3E-4A63-BAD7-92AFADABA0BC}"/>
              </a:ext>
            </a:extLst>
          </p:cNvPr>
          <p:cNvGraphicFramePr>
            <a:graphicFrameLocks noGrp="1"/>
          </p:cNvGraphicFramePr>
          <p:nvPr>
            <p:extLst>
              <p:ext uri="{D42A27DB-BD31-4B8C-83A1-F6EECF244321}">
                <p14:modId xmlns:p14="http://schemas.microsoft.com/office/powerpoint/2010/main" val="1830240163"/>
              </p:ext>
            </p:extLst>
          </p:nvPr>
        </p:nvGraphicFramePr>
        <p:xfrm>
          <a:off x="168812" y="2321169"/>
          <a:ext cx="5289453" cy="3664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xmlns="" id="{8090FAFA-1B43-4C4A-ACF7-3970B7BEB23E}"/>
              </a:ext>
            </a:extLst>
          </p:cNvPr>
          <p:cNvGraphicFramePr>
            <a:graphicFrameLocks noGrp="1"/>
          </p:cNvGraphicFramePr>
          <p:nvPr>
            <p:extLst>
              <p:ext uri="{D42A27DB-BD31-4B8C-83A1-F6EECF244321}">
                <p14:modId xmlns:p14="http://schemas.microsoft.com/office/powerpoint/2010/main" val="1455089065"/>
              </p:ext>
            </p:extLst>
          </p:nvPr>
        </p:nvGraphicFramePr>
        <p:xfrm>
          <a:off x="5458265" y="1263041"/>
          <a:ext cx="6119446" cy="44625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599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6333" y="1296172"/>
            <a:ext cx="4778274" cy="2234820"/>
          </a:xfrm>
        </p:spPr>
        <p:txBody>
          <a:bodyPr>
            <a:normAutofit/>
          </a:bodyPr>
          <a:lstStyle/>
          <a:p>
            <a:pPr lvl="0"/>
            <a:r>
              <a:rPr lang="en-AU" sz="2000" u="sng" dirty="0"/>
              <a:t>Question </a:t>
            </a:r>
            <a:r>
              <a:rPr lang="sl-SI" sz="2000" u="sng" dirty="0"/>
              <a:t>9</a:t>
            </a:r>
            <a:r>
              <a:rPr lang="en-AU" sz="2000" dirty="0"/>
              <a:t>: When preparing business valuation assignments for financial reporting purposes do you always or most of the times conduct </a:t>
            </a:r>
            <a:r>
              <a:rPr lang="en-AU" sz="2000" u="sng" dirty="0"/>
              <a:t>review of historical financial statements</a:t>
            </a:r>
            <a:r>
              <a:rPr lang="en-AU" sz="2000" dirty="0"/>
              <a:t>?</a:t>
            </a:r>
          </a:p>
          <a:p>
            <a:pPr marL="457200" lvl="1" indent="0">
              <a:buNone/>
            </a:pPr>
            <a:endParaRPr lang="en-AU" dirty="0"/>
          </a:p>
          <a:p>
            <a:pPr marL="457200" lvl="1" indent="0">
              <a:buNone/>
            </a:pPr>
            <a:endParaRPr lang="en-AU" dirty="0"/>
          </a:p>
        </p:txBody>
      </p:sp>
      <p:sp>
        <p:nvSpPr>
          <p:cNvPr id="4" name="Title 3"/>
          <p:cNvSpPr>
            <a:spLocks noGrp="1"/>
          </p:cNvSpPr>
          <p:nvPr>
            <p:ph type="title"/>
          </p:nvPr>
        </p:nvSpPr>
        <p:spPr/>
        <p:txBody>
          <a:bodyPr/>
          <a:lstStyle/>
          <a:p>
            <a:r>
              <a:rPr lang="en-AU" dirty="0"/>
              <a:t>Answers: Section 3 – Valuation reporting</a:t>
            </a:r>
            <a:endParaRPr lang="en-GB" dirty="0"/>
          </a:p>
        </p:txBody>
      </p:sp>
      <p:graphicFrame>
        <p:nvGraphicFramePr>
          <p:cNvPr id="6" name="Chart 5">
            <a:extLst>
              <a:ext uri="{FF2B5EF4-FFF2-40B4-BE49-F238E27FC236}">
                <a16:creationId xmlns:a16="http://schemas.microsoft.com/office/drawing/2014/main" xmlns="" id="{6D1B0BA8-C068-4409-9B6D-2FE1A72FD127}"/>
              </a:ext>
            </a:extLst>
          </p:cNvPr>
          <p:cNvGraphicFramePr>
            <a:graphicFrameLocks noGrp="1"/>
          </p:cNvGraphicFramePr>
          <p:nvPr>
            <p:extLst>
              <p:ext uri="{D42A27DB-BD31-4B8C-83A1-F6EECF244321}">
                <p14:modId xmlns:p14="http://schemas.microsoft.com/office/powerpoint/2010/main" val="1181385577"/>
              </p:ext>
            </p:extLst>
          </p:nvPr>
        </p:nvGraphicFramePr>
        <p:xfrm>
          <a:off x="-517216" y="2384475"/>
          <a:ext cx="6460816" cy="3642560"/>
        </p:xfrm>
        <a:graphic>
          <a:graphicData uri="http://schemas.openxmlformats.org/drawingml/2006/chart">
            <c:chart xmlns:c="http://schemas.openxmlformats.org/drawingml/2006/chart" xmlns:r="http://schemas.openxmlformats.org/officeDocument/2006/relationships" r:id="rId3"/>
          </a:graphicData>
        </a:graphic>
      </p:graphicFrame>
      <p:sp>
        <p:nvSpPr>
          <p:cNvPr id="7" name="Freeform 57">
            <a:extLst>
              <a:ext uri="{FF2B5EF4-FFF2-40B4-BE49-F238E27FC236}">
                <a16:creationId xmlns:a16="http://schemas.microsoft.com/office/drawing/2014/main" xmlns="" id="{1A94F2A7-E5BD-48EE-ABC0-076382B545BD}"/>
              </a:ext>
            </a:extLst>
          </p:cNvPr>
          <p:cNvSpPr>
            <a:spLocks noEditPoints="1"/>
          </p:cNvSpPr>
          <p:nvPr/>
        </p:nvSpPr>
        <p:spPr bwMode="auto">
          <a:xfrm>
            <a:off x="2512182" y="4006363"/>
            <a:ext cx="526439" cy="405814"/>
          </a:xfrm>
          <a:custGeom>
            <a:avLst/>
            <a:gdLst>
              <a:gd name="T0" fmla="*/ 7 w 65"/>
              <a:gd name="T1" fmla="*/ 9 h 58"/>
              <a:gd name="T2" fmla="*/ 7 w 65"/>
              <a:gd name="T3" fmla="*/ 57 h 58"/>
              <a:gd name="T4" fmla="*/ 6 w 65"/>
              <a:gd name="T5" fmla="*/ 58 h 58"/>
              <a:gd name="T6" fmla="*/ 4 w 65"/>
              <a:gd name="T7" fmla="*/ 58 h 58"/>
              <a:gd name="T8" fmla="*/ 2 w 65"/>
              <a:gd name="T9" fmla="*/ 57 h 58"/>
              <a:gd name="T10" fmla="*/ 2 w 65"/>
              <a:gd name="T11" fmla="*/ 9 h 58"/>
              <a:gd name="T12" fmla="*/ 0 w 65"/>
              <a:gd name="T13" fmla="*/ 4 h 58"/>
              <a:gd name="T14" fmla="*/ 5 w 65"/>
              <a:gd name="T15" fmla="*/ 0 h 58"/>
              <a:gd name="T16" fmla="*/ 10 w 65"/>
              <a:gd name="T17" fmla="*/ 4 h 58"/>
              <a:gd name="T18" fmla="*/ 7 w 65"/>
              <a:gd name="T19" fmla="*/ 9 h 58"/>
              <a:gd name="T20" fmla="*/ 65 w 65"/>
              <a:gd name="T21" fmla="*/ 36 h 58"/>
              <a:gd name="T22" fmla="*/ 63 w 65"/>
              <a:gd name="T23" fmla="*/ 38 h 58"/>
              <a:gd name="T24" fmla="*/ 49 w 65"/>
              <a:gd name="T25" fmla="*/ 43 h 58"/>
              <a:gd name="T26" fmla="*/ 31 w 65"/>
              <a:gd name="T27" fmla="*/ 37 h 58"/>
              <a:gd name="T28" fmla="*/ 13 w 65"/>
              <a:gd name="T29" fmla="*/ 43 h 58"/>
              <a:gd name="T30" fmla="*/ 12 w 65"/>
              <a:gd name="T31" fmla="*/ 43 h 58"/>
              <a:gd name="T32" fmla="*/ 10 w 65"/>
              <a:gd name="T33" fmla="*/ 41 h 58"/>
              <a:gd name="T34" fmla="*/ 10 w 65"/>
              <a:gd name="T35" fmla="*/ 13 h 58"/>
              <a:gd name="T36" fmla="*/ 11 w 65"/>
              <a:gd name="T37" fmla="*/ 11 h 58"/>
              <a:gd name="T38" fmla="*/ 14 w 65"/>
              <a:gd name="T39" fmla="*/ 9 h 58"/>
              <a:gd name="T40" fmla="*/ 30 w 65"/>
              <a:gd name="T41" fmla="*/ 4 h 58"/>
              <a:gd name="T42" fmla="*/ 46 w 65"/>
              <a:gd name="T43" fmla="*/ 9 h 58"/>
              <a:gd name="T44" fmla="*/ 49 w 65"/>
              <a:gd name="T45" fmla="*/ 10 h 58"/>
              <a:gd name="T46" fmla="*/ 63 w 65"/>
              <a:gd name="T47" fmla="*/ 4 h 58"/>
              <a:gd name="T48" fmla="*/ 65 w 65"/>
              <a:gd name="T49" fmla="*/ 7 h 58"/>
              <a:gd name="T50" fmla="*/ 65 w 65"/>
              <a:gd name="T51" fmla="*/ 3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rgbClr val="A50021"/>
          </a:solidFill>
          <a:ln>
            <a:noFill/>
          </a:ln>
        </p:spPr>
        <p:txBody>
          <a:bodyPr/>
          <a:lstStyle/>
          <a:p>
            <a:endParaRPr lang="en-US"/>
          </a:p>
        </p:txBody>
      </p:sp>
      <p:graphicFrame>
        <p:nvGraphicFramePr>
          <p:cNvPr id="8" name="Chart 7">
            <a:extLst>
              <a:ext uri="{FF2B5EF4-FFF2-40B4-BE49-F238E27FC236}">
                <a16:creationId xmlns:a16="http://schemas.microsoft.com/office/drawing/2014/main" xmlns="" id="{8E52E1F3-7AB0-4C94-9C73-41A16D4F1380}"/>
              </a:ext>
            </a:extLst>
          </p:cNvPr>
          <p:cNvGraphicFramePr>
            <a:graphicFrameLocks noGrp="1"/>
          </p:cNvGraphicFramePr>
          <p:nvPr>
            <p:extLst>
              <p:ext uri="{D42A27DB-BD31-4B8C-83A1-F6EECF244321}">
                <p14:modId xmlns:p14="http://schemas.microsoft.com/office/powerpoint/2010/main" val="3937842700"/>
              </p:ext>
            </p:extLst>
          </p:nvPr>
        </p:nvGraphicFramePr>
        <p:xfrm>
          <a:off x="5627077" y="1296172"/>
          <a:ext cx="6068459" cy="39299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950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3458" y="1374323"/>
            <a:ext cx="5102739" cy="4109353"/>
          </a:xfrm>
        </p:spPr>
        <p:txBody>
          <a:bodyPr>
            <a:normAutofit/>
          </a:bodyPr>
          <a:lstStyle/>
          <a:p>
            <a:pPr lvl="0"/>
            <a:r>
              <a:rPr lang="en-AU" dirty="0"/>
              <a:t>Question 10: When preparing business valuation assignments for financial reporting purposes h</a:t>
            </a:r>
            <a:r>
              <a:rPr lang="en-AU" sz="2400" dirty="0"/>
              <a:t>ow </a:t>
            </a:r>
            <a:r>
              <a:rPr lang="en-AU" sz="2400" u="sng" dirty="0"/>
              <a:t>detailed are your DCF disclosures</a:t>
            </a:r>
            <a:r>
              <a:rPr lang="en-AU" sz="2400" dirty="0"/>
              <a:t>?</a:t>
            </a:r>
          </a:p>
          <a:p>
            <a:pPr marL="457200" lvl="1" indent="0">
              <a:buNone/>
            </a:pPr>
            <a:endParaRPr lang="en-AU" sz="2400" b="1" dirty="0"/>
          </a:p>
        </p:txBody>
      </p:sp>
      <p:sp>
        <p:nvSpPr>
          <p:cNvPr id="4" name="Title 3"/>
          <p:cNvSpPr>
            <a:spLocks noGrp="1"/>
          </p:cNvSpPr>
          <p:nvPr>
            <p:ph type="title"/>
          </p:nvPr>
        </p:nvSpPr>
        <p:spPr/>
        <p:txBody>
          <a:bodyPr/>
          <a:lstStyle/>
          <a:p>
            <a:r>
              <a:rPr lang="en-AU" dirty="0"/>
              <a:t>Answers: Section 3 – Valuation reporting</a:t>
            </a:r>
            <a:endParaRPr lang="en-GB" dirty="0"/>
          </a:p>
        </p:txBody>
      </p:sp>
      <p:graphicFrame>
        <p:nvGraphicFramePr>
          <p:cNvPr id="8" name="Chart 7">
            <a:extLst>
              <a:ext uri="{FF2B5EF4-FFF2-40B4-BE49-F238E27FC236}">
                <a16:creationId xmlns:a16="http://schemas.microsoft.com/office/drawing/2014/main" xmlns="" id="{0C53E39B-A875-4748-96AB-7695704D5264}"/>
              </a:ext>
            </a:extLst>
          </p:cNvPr>
          <p:cNvGraphicFramePr>
            <a:graphicFrameLocks noGrp="1"/>
          </p:cNvGraphicFramePr>
          <p:nvPr>
            <p:extLst>
              <p:ext uri="{D42A27DB-BD31-4B8C-83A1-F6EECF244321}">
                <p14:modId xmlns:p14="http://schemas.microsoft.com/office/powerpoint/2010/main" val="2819846438"/>
              </p:ext>
            </p:extLst>
          </p:nvPr>
        </p:nvGraphicFramePr>
        <p:xfrm>
          <a:off x="433288" y="2433711"/>
          <a:ext cx="5468109" cy="3615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xmlns="" id="{63F6532D-3762-4F96-8C5C-28C613B28846}"/>
              </a:ext>
            </a:extLst>
          </p:cNvPr>
          <p:cNvGraphicFramePr>
            <a:graphicFrameLocks noGrp="1"/>
          </p:cNvGraphicFramePr>
          <p:nvPr>
            <p:extLst>
              <p:ext uri="{D42A27DB-BD31-4B8C-83A1-F6EECF244321}">
                <p14:modId xmlns:p14="http://schemas.microsoft.com/office/powerpoint/2010/main" val="3774710780"/>
              </p:ext>
            </p:extLst>
          </p:nvPr>
        </p:nvGraphicFramePr>
        <p:xfrm>
          <a:off x="5394960" y="1374323"/>
          <a:ext cx="6764217" cy="43019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6325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6333" y="1374324"/>
            <a:ext cx="5565059" cy="2234040"/>
          </a:xfrm>
        </p:spPr>
        <p:txBody>
          <a:bodyPr>
            <a:normAutofit/>
          </a:bodyPr>
          <a:lstStyle/>
          <a:p>
            <a:pPr lvl="0"/>
            <a:r>
              <a:rPr lang="en-AU" sz="2200" dirty="0"/>
              <a:t>Question 11: When preparing business valuation assignments for financial reporting purposes how </a:t>
            </a:r>
            <a:r>
              <a:rPr lang="en-AU" sz="2200" u="sng" dirty="0"/>
              <a:t>detailed are your market approach disclosures (comparable transactions &amp; comparable quoted companies)</a:t>
            </a:r>
            <a:r>
              <a:rPr lang="en-AU" sz="2200" dirty="0"/>
              <a:t>?</a:t>
            </a:r>
          </a:p>
          <a:p>
            <a:pPr marL="457200" lvl="1" indent="0">
              <a:buNone/>
            </a:pPr>
            <a:endParaRPr lang="en-AU" sz="2200" b="1" dirty="0"/>
          </a:p>
          <a:p>
            <a:pPr marL="457200" lvl="1" indent="0">
              <a:buNone/>
            </a:pPr>
            <a:endParaRPr lang="en-AU" sz="2200" b="1" dirty="0"/>
          </a:p>
        </p:txBody>
      </p:sp>
      <p:sp>
        <p:nvSpPr>
          <p:cNvPr id="4" name="Title 3"/>
          <p:cNvSpPr>
            <a:spLocks noGrp="1"/>
          </p:cNvSpPr>
          <p:nvPr>
            <p:ph type="title"/>
          </p:nvPr>
        </p:nvSpPr>
        <p:spPr/>
        <p:txBody>
          <a:bodyPr/>
          <a:lstStyle/>
          <a:p>
            <a:r>
              <a:rPr lang="en-AU" dirty="0"/>
              <a:t>Answers: Section 3 – Valuation reporting</a:t>
            </a:r>
            <a:endParaRPr lang="en-GB" dirty="0"/>
          </a:p>
        </p:txBody>
      </p:sp>
      <p:graphicFrame>
        <p:nvGraphicFramePr>
          <p:cNvPr id="7" name="Chart 6">
            <a:extLst>
              <a:ext uri="{FF2B5EF4-FFF2-40B4-BE49-F238E27FC236}">
                <a16:creationId xmlns:a16="http://schemas.microsoft.com/office/drawing/2014/main" xmlns="" id="{B7FD034C-99C7-43F6-868A-A3A70FDD4540}"/>
              </a:ext>
            </a:extLst>
          </p:cNvPr>
          <p:cNvGraphicFramePr>
            <a:graphicFrameLocks noGrp="1"/>
          </p:cNvGraphicFramePr>
          <p:nvPr>
            <p:extLst>
              <p:ext uri="{D42A27DB-BD31-4B8C-83A1-F6EECF244321}">
                <p14:modId xmlns:p14="http://schemas.microsoft.com/office/powerpoint/2010/main" val="1776730178"/>
              </p:ext>
            </p:extLst>
          </p:nvPr>
        </p:nvGraphicFramePr>
        <p:xfrm>
          <a:off x="527538" y="3066758"/>
          <a:ext cx="4825218" cy="28909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xmlns="" id="{20F71845-B432-4423-B8B9-8CF0FE7C9F08}"/>
              </a:ext>
            </a:extLst>
          </p:cNvPr>
          <p:cNvGraphicFramePr>
            <a:graphicFrameLocks noGrp="1"/>
          </p:cNvGraphicFramePr>
          <p:nvPr>
            <p:extLst>
              <p:ext uri="{D42A27DB-BD31-4B8C-83A1-F6EECF244321}">
                <p14:modId xmlns:p14="http://schemas.microsoft.com/office/powerpoint/2010/main" val="2490599777"/>
              </p:ext>
            </p:extLst>
          </p:nvPr>
        </p:nvGraphicFramePr>
        <p:xfrm>
          <a:off x="4752069" y="1278531"/>
          <a:ext cx="7655636" cy="44751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1193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6333" y="1374323"/>
            <a:ext cx="9319615" cy="4109353"/>
          </a:xfrm>
        </p:spPr>
        <p:txBody>
          <a:bodyPr>
            <a:normAutofit/>
          </a:bodyPr>
          <a:lstStyle/>
          <a:p>
            <a:pPr lvl="0"/>
            <a:r>
              <a:rPr lang="en-AU" b="1" i="1" dirty="0"/>
              <a:t>Question </a:t>
            </a:r>
            <a:r>
              <a:rPr lang="sl-SI" b="1" i="1" dirty="0"/>
              <a:t>12</a:t>
            </a:r>
            <a:r>
              <a:rPr lang="en-AU" dirty="0"/>
              <a:t>: Would you say that your valuation reports (when valuing companies for financial reporting purposes) are more descriptive / narrative or more number oriented (providing tables and calculations within minimal written information only)? </a:t>
            </a:r>
          </a:p>
          <a:p>
            <a:pPr marL="525463" indent="-342900">
              <a:buFont typeface="Wingdings" panose="05000000000000000000" pitchFamily="2" charset="2"/>
              <a:buChar char="Ø"/>
            </a:pPr>
            <a:endParaRPr lang="en-AU" dirty="0"/>
          </a:p>
          <a:p>
            <a:endParaRPr lang="sl-SI" b="1" i="1" dirty="0"/>
          </a:p>
          <a:p>
            <a:pPr marL="182563" indent="0">
              <a:buNone/>
            </a:pPr>
            <a:r>
              <a:rPr lang="en-AU" b="1" i="1" dirty="0">
                <a:solidFill>
                  <a:srgbClr val="811336"/>
                </a:solidFill>
              </a:rPr>
              <a:t> </a:t>
            </a:r>
            <a:endParaRPr lang="en-AU" sz="2400" b="1" dirty="0"/>
          </a:p>
          <a:p>
            <a:pPr marL="457200" lvl="1" indent="0">
              <a:buNone/>
            </a:pPr>
            <a:endParaRPr lang="en-AU" sz="2400" b="1" dirty="0"/>
          </a:p>
        </p:txBody>
      </p:sp>
      <p:sp>
        <p:nvSpPr>
          <p:cNvPr id="4" name="Title 3"/>
          <p:cNvSpPr>
            <a:spLocks noGrp="1"/>
          </p:cNvSpPr>
          <p:nvPr>
            <p:ph type="title"/>
          </p:nvPr>
        </p:nvSpPr>
        <p:spPr/>
        <p:txBody>
          <a:bodyPr/>
          <a:lstStyle/>
          <a:p>
            <a:r>
              <a:rPr lang="en-AU" dirty="0"/>
              <a:t>Answers: Section 3 – Valuation reporting</a:t>
            </a:r>
            <a:endParaRPr lang="en-GB" dirty="0"/>
          </a:p>
        </p:txBody>
      </p:sp>
      <p:graphicFrame>
        <p:nvGraphicFramePr>
          <p:cNvPr id="6" name="Chart 5">
            <a:extLst>
              <a:ext uri="{FF2B5EF4-FFF2-40B4-BE49-F238E27FC236}">
                <a16:creationId xmlns:a16="http://schemas.microsoft.com/office/drawing/2014/main" xmlns="" id="{1C7272C9-A604-4E1F-8416-D8FACB34C90A}"/>
              </a:ext>
            </a:extLst>
          </p:cNvPr>
          <p:cNvGraphicFramePr>
            <a:graphicFrameLocks/>
          </p:cNvGraphicFramePr>
          <p:nvPr>
            <p:extLst>
              <p:ext uri="{D42A27DB-BD31-4B8C-83A1-F6EECF244321}">
                <p14:modId xmlns:p14="http://schemas.microsoft.com/office/powerpoint/2010/main" val="1688889919"/>
              </p:ext>
            </p:extLst>
          </p:nvPr>
        </p:nvGraphicFramePr>
        <p:xfrm>
          <a:off x="2431473" y="2740476"/>
          <a:ext cx="757843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4980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6333" y="1374323"/>
            <a:ext cx="9319615" cy="4109353"/>
          </a:xfrm>
        </p:spPr>
        <p:txBody>
          <a:bodyPr>
            <a:normAutofit/>
          </a:bodyPr>
          <a:lstStyle/>
          <a:p>
            <a:r>
              <a:rPr lang="en-AU" b="1" i="1" dirty="0"/>
              <a:t>Question </a:t>
            </a:r>
            <a:r>
              <a:rPr lang="sl-SI" b="1" i="1" dirty="0"/>
              <a:t>13</a:t>
            </a:r>
            <a:r>
              <a:rPr lang="en-AU" dirty="0"/>
              <a:t>: Do you use Power Point or Word templates for your business valuation reports for financial purposes? </a:t>
            </a:r>
          </a:p>
          <a:p>
            <a:pPr marL="182563" indent="0">
              <a:buNone/>
            </a:pPr>
            <a:r>
              <a:rPr lang="en-AU" b="1" i="1" dirty="0">
                <a:solidFill>
                  <a:srgbClr val="811336"/>
                </a:solidFill>
              </a:rPr>
              <a:t> </a:t>
            </a:r>
            <a:endParaRPr lang="en-AU" sz="2400" b="1" dirty="0"/>
          </a:p>
          <a:p>
            <a:pPr marL="457200" lvl="1" indent="0">
              <a:buNone/>
            </a:pPr>
            <a:endParaRPr lang="en-AU" sz="2400" b="1" dirty="0"/>
          </a:p>
        </p:txBody>
      </p:sp>
      <p:sp>
        <p:nvSpPr>
          <p:cNvPr id="4" name="Title 3"/>
          <p:cNvSpPr>
            <a:spLocks noGrp="1"/>
          </p:cNvSpPr>
          <p:nvPr>
            <p:ph type="title"/>
          </p:nvPr>
        </p:nvSpPr>
        <p:spPr/>
        <p:txBody>
          <a:bodyPr/>
          <a:lstStyle/>
          <a:p>
            <a:r>
              <a:rPr lang="en-AU" dirty="0"/>
              <a:t>Answers: Section 3 – Valuation reporting</a:t>
            </a:r>
            <a:endParaRPr lang="en-GB" dirty="0"/>
          </a:p>
        </p:txBody>
      </p:sp>
      <p:graphicFrame>
        <p:nvGraphicFramePr>
          <p:cNvPr id="6" name="Chart 5">
            <a:extLst>
              <a:ext uri="{FF2B5EF4-FFF2-40B4-BE49-F238E27FC236}">
                <a16:creationId xmlns:a16="http://schemas.microsoft.com/office/drawing/2014/main" xmlns="" id="{F1C33F5B-8538-4DE2-A51A-BFD333AFCC77}"/>
              </a:ext>
            </a:extLst>
          </p:cNvPr>
          <p:cNvGraphicFramePr>
            <a:graphicFrameLocks/>
          </p:cNvGraphicFramePr>
          <p:nvPr>
            <p:extLst>
              <p:ext uri="{D42A27DB-BD31-4B8C-83A1-F6EECF244321}">
                <p14:modId xmlns:p14="http://schemas.microsoft.com/office/powerpoint/2010/main" val="4131222911"/>
              </p:ext>
            </p:extLst>
          </p:nvPr>
        </p:nvGraphicFramePr>
        <p:xfrm>
          <a:off x="2660073" y="2265218"/>
          <a:ext cx="7377545" cy="30341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2674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Conclusion and further action</a:t>
            </a:r>
          </a:p>
        </p:txBody>
      </p:sp>
      <p:sp>
        <p:nvSpPr>
          <p:cNvPr id="3" name="Označba mesta vsebine 2">
            <a:extLst>
              <a:ext uri="{FF2B5EF4-FFF2-40B4-BE49-F238E27FC236}">
                <a16:creationId xmlns:a16="http://schemas.microsoft.com/office/drawing/2014/main" xmlns="" id="{6E831769-2AF3-4051-9CD7-24582554F93C}"/>
              </a:ext>
            </a:extLst>
          </p:cNvPr>
          <p:cNvSpPr>
            <a:spLocks noGrp="1"/>
          </p:cNvSpPr>
          <p:nvPr>
            <p:ph idx="1"/>
          </p:nvPr>
        </p:nvSpPr>
        <p:spPr>
          <a:xfrm>
            <a:off x="497710" y="1248697"/>
            <a:ext cx="7797793" cy="4341725"/>
          </a:xfrm>
        </p:spPr>
        <p:txBody>
          <a:bodyPr>
            <a:normAutofit fontScale="85000" lnSpcReduction="20000"/>
          </a:bodyPr>
          <a:lstStyle/>
          <a:p>
            <a:r>
              <a:rPr lang="en-AU" b="1" u="sng" dirty="0"/>
              <a:t>Segment 1: General</a:t>
            </a:r>
          </a:p>
          <a:p>
            <a:pPr marL="720725" indent="-457200">
              <a:buFont typeface="Wingdings" panose="05000000000000000000" pitchFamily="2" charset="2"/>
              <a:buChar char="Ø"/>
            </a:pPr>
            <a:r>
              <a:rPr lang="en-AU" dirty="0"/>
              <a:t>BV valuation assignments mostly not regulated (valuation standards in most cases not mandatory / valuation credentials in most cases not mandatory)</a:t>
            </a:r>
          </a:p>
          <a:p>
            <a:endParaRPr lang="en-AU" dirty="0"/>
          </a:p>
          <a:p>
            <a:r>
              <a:rPr lang="en-AU" b="1" u="sng" dirty="0"/>
              <a:t>Segment 3: Valuation reporting (focusing on valuations for financial reporting purposes)</a:t>
            </a:r>
          </a:p>
          <a:p>
            <a:pPr marL="720725" indent="-457200">
              <a:buFont typeface="Wingdings" panose="05000000000000000000" pitchFamily="2" charset="2"/>
              <a:buChar char="Ø"/>
            </a:pPr>
            <a:r>
              <a:rPr lang="en-AU" dirty="0"/>
              <a:t>Red flags identified </a:t>
            </a:r>
          </a:p>
          <a:p>
            <a:pPr marL="263525" indent="0">
              <a:buNone/>
            </a:pPr>
            <a:endParaRPr lang="en-AU" sz="2800" dirty="0">
              <a:solidFill>
                <a:srgbClr val="811336"/>
              </a:solidFill>
            </a:endParaRPr>
          </a:p>
          <a:p>
            <a:pPr marL="263525" indent="0">
              <a:buNone/>
            </a:pPr>
            <a:r>
              <a:rPr lang="en-AU" sz="2800" b="1" u="sng" dirty="0">
                <a:solidFill>
                  <a:srgbClr val="811336"/>
                </a:solidFill>
              </a:rPr>
              <a:t>Where to go from here</a:t>
            </a:r>
            <a:r>
              <a:rPr lang="en-AU" sz="2800" dirty="0">
                <a:solidFill>
                  <a:srgbClr val="811336"/>
                </a:solidFill>
              </a:rPr>
              <a:t>:</a:t>
            </a:r>
          </a:p>
          <a:p>
            <a:pPr marL="720725" indent="-457200">
              <a:buFont typeface="Wingdings" panose="05000000000000000000" pitchFamily="2" charset="2"/>
              <a:buChar char="Ø"/>
            </a:pPr>
            <a:r>
              <a:rPr lang="en-AU" sz="2800" b="1" dirty="0">
                <a:solidFill>
                  <a:srgbClr val="811336"/>
                </a:solidFill>
              </a:rPr>
              <a:t>Webinar – debate on setting minimum valuation disclosures to reflect IVS 103 requirement</a:t>
            </a:r>
          </a:p>
          <a:p>
            <a:pPr marL="720725" indent="-457200">
              <a:buFont typeface="Wingdings" panose="05000000000000000000" pitchFamily="2" charset="2"/>
              <a:buChar char="Ø"/>
            </a:pPr>
            <a:r>
              <a:rPr lang="en-AU" sz="2800" b="1" dirty="0">
                <a:solidFill>
                  <a:srgbClr val="811336"/>
                </a:solidFill>
              </a:rPr>
              <a:t>Ongoing annual survey with findings presented at AGM </a:t>
            </a:r>
          </a:p>
        </p:txBody>
      </p:sp>
    </p:spTree>
    <p:extLst>
      <p:ext uri="{BB962C8B-B14F-4D97-AF65-F5344CB8AC3E}">
        <p14:creationId xmlns:p14="http://schemas.microsoft.com/office/powerpoint/2010/main" val="533591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pPr algn="ctr"/>
            <a:r>
              <a:rPr lang="en-GB" sz="4900" dirty="0">
                <a:solidFill>
                  <a:schemeClr val="bg1"/>
                </a:solidFill>
                <a:latin typeface="+mj-lt"/>
                <a:ea typeface="+mj-ea"/>
                <a:cs typeface="+mj-cs"/>
              </a:rPr>
              <a:t>Thank You</a:t>
            </a:r>
          </a:p>
        </p:txBody>
      </p:sp>
      <p:sp>
        <p:nvSpPr>
          <p:cNvPr id="5" name="Subtitle 4">
            <a:extLst>
              <a:ext uri="{FF2B5EF4-FFF2-40B4-BE49-F238E27FC236}">
                <a16:creationId xmlns:a16="http://schemas.microsoft.com/office/drawing/2014/main" xmlns="" id="{0CAA7F5D-9C22-4B9D-89BA-65F850D427A5}"/>
              </a:ext>
            </a:extLst>
          </p:cNvPr>
          <p:cNvSpPr txBox="1">
            <a:spLocks/>
          </p:cNvSpPr>
          <p:nvPr/>
        </p:nvSpPr>
        <p:spPr>
          <a:xfrm>
            <a:off x="609600" y="3428999"/>
            <a:ext cx="9144000" cy="18367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82563"/>
            <a:r>
              <a:rPr lang="en-AU" sz="1800" i="1" dirty="0">
                <a:solidFill>
                  <a:schemeClr val="bg1"/>
                </a:solidFill>
              </a:rPr>
              <a:t>Advisory Forum Working Group members:</a:t>
            </a:r>
          </a:p>
          <a:p>
            <a:pPr marL="468313" indent="-285750">
              <a:buFont typeface="Arial" panose="020B0604020202020204" pitchFamily="34" charset="0"/>
              <a:buChar char="•"/>
            </a:pPr>
            <a:r>
              <a:rPr lang="en-AU" sz="1800" i="1" dirty="0">
                <a:solidFill>
                  <a:schemeClr val="bg1"/>
                </a:solidFill>
              </a:rPr>
              <a:t>Karin Lusnic</a:t>
            </a:r>
          </a:p>
          <a:p>
            <a:pPr marL="468313" indent="-285750">
              <a:buFont typeface="Arial" panose="020B0604020202020204" pitchFamily="34" charset="0"/>
              <a:buChar char="•"/>
            </a:pPr>
            <a:r>
              <a:rPr lang="en-AU" sz="1800" i="1" dirty="0">
                <a:solidFill>
                  <a:schemeClr val="bg1"/>
                </a:solidFill>
              </a:rPr>
              <a:t>Gilles de Courcel</a:t>
            </a:r>
          </a:p>
          <a:p>
            <a:pPr marL="468313" indent="-285750">
              <a:buFont typeface="Arial" panose="020B0604020202020204" pitchFamily="34" charset="0"/>
              <a:buChar char="•"/>
            </a:pPr>
            <a:r>
              <a:rPr lang="en-AU" sz="1800" i="1" dirty="0">
                <a:solidFill>
                  <a:schemeClr val="bg1"/>
                </a:solidFill>
              </a:rPr>
              <a:t>Jack Beckwith</a:t>
            </a:r>
          </a:p>
          <a:p>
            <a:pPr marL="468313" indent="-285750">
              <a:buFont typeface="Arial" panose="020B0604020202020204" pitchFamily="34" charset="0"/>
              <a:buChar char="•"/>
            </a:pPr>
            <a:r>
              <a:rPr lang="en-AU" sz="1800" i="1" dirty="0">
                <a:solidFill>
                  <a:schemeClr val="bg1"/>
                </a:solidFill>
              </a:rPr>
              <a:t>Muath Alkhalaf</a:t>
            </a:r>
          </a:p>
        </p:txBody>
      </p:sp>
    </p:spTree>
    <p:extLst>
      <p:ext uri="{BB962C8B-B14F-4D97-AF65-F5344CB8AC3E}">
        <p14:creationId xmlns:p14="http://schemas.microsoft.com/office/powerpoint/2010/main" val="164868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7710" y="1276785"/>
            <a:ext cx="9181311" cy="4109353"/>
          </a:xfrm>
        </p:spPr>
        <p:txBody>
          <a:bodyPr>
            <a:normAutofit fontScale="77500" lnSpcReduction="20000"/>
          </a:bodyPr>
          <a:lstStyle/>
          <a:p>
            <a:r>
              <a:rPr lang="en-AU" dirty="0"/>
              <a:t>IVSC, Standard 103, Section 20.3:</a:t>
            </a:r>
          </a:p>
          <a:p>
            <a:pPr marL="0" indent="0" algn="ctr">
              <a:buNone/>
            </a:pPr>
            <a:r>
              <a:rPr lang="en-AU" i="1" dirty="0">
                <a:solidFill>
                  <a:schemeClr val="tx1"/>
                </a:solidFill>
              </a:rPr>
              <a:t>“The report should be sufficient for an appropriately experienced valuation professional with no prior involvement with the valuation engagement to review the report and understand the items required in paragraph 30.1 and 40.1 of the same standard“</a:t>
            </a:r>
          </a:p>
          <a:p>
            <a:endParaRPr lang="en-AU" dirty="0"/>
          </a:p>
          <a:p>
            <a:pPr lvl="0"/>
            <a:r>
              <a:rPr lang="en-AU" dirty="0"/>
              <a:t>BV segment globally – in most instances no accreditation needed to do the BV related work</a:t>
            </a:r>
          </a:p>
          <a:p>
            <a:pPr lvl="0"/>
            <a:r>
              <a:rPr lang="en-AU" dirty="0"/>
              <a:t>Valuation report is main communication with Clients / Stakeholders</a:t>
            </a:r>
          </a:p>
          <a:p>
            <a:pPr lvl="0"/>
            <a:endParaRPr lang="en-AU" dirty="0"/>
          </a:p>
          <a:p>
            <a:pPr marL="354013" indent="-354013">
              <a:buFont typeface="Wingdings" panose="05000000000000000000" pitchFamily="2" charset="2"/>
              <a:buChar char="Ø"/>
            </a:pPr>
            <a:r>
              <a:rPr lang="en-AU" b="1" u="sng" dirty="0">
                <a:solidFill>
                  <a:schemeClr val="tx1"/>
                </a:solidFill>
              </a:rPr>
              <a:t>Focus on Valuation for financial reporting purposes</a:t>
            </a:r>
          </a:p>
          <a:p>
            <a:pPr marL="354013" indent="-354013">
              <a:buFont typeface="Wingdings" panose="05000000000000000000" pitchFamily="2" charset="2"/>
              <a:buChar char="Ø"/>
            </a:pPr>
            <a:r>
              <a:rPr lang="en-AU" b="1" dirty="0">
                <a:solidFill>
                  <a:schemeClr val="tx1"/>
                </a:solidFill>
              </a:rPr>
              <a:t>On-line </a:t>
            </a:r>
            <a:r>
              <a:rPr lang="sl-SI" b="1" dirty="0" err="1">
                <a:solidFill>
                  <a:schemeClr val="tx1"/>
                </a:solidFill>
              </a:rPr>
              <a:t>Survey</a:t>
            </a:r>
            <a:r>
              <a:rPr lang="en-AU" b="1" dirty="0">
                <a:solidFill>
                  <a:schemeClr val="tx1"/>
                </a:solidFill>
              </a:rPr>
              <a:t> prepared to test comparability / differences</a:t>
            </a:r>
          </a:p>
          <a:p>
            <a:endParaRPr lang="en-AU" b="1" dirty="0">
              <a:solidFill>
                <a:schemeClr val="tx1"/>
              </a:solidFill>
            </a:endParaRPr>
          </a:p>
          <a:p>
            <a:pPr lvl="0"/>
            <a:r>
              <a:rPr lang="en-AU" b="1" dirty="0"/>
              <a:t>Do we share the same path when preparing a valuation for financial reporting purposes?</a:t>
            </a:r>
          </a:p>
          <a:p>
            <a:endParaRPr lang="en-AU" b="1" dirty="0">
              <a:solidFill>
                <a:schemeClr val="tx1"/>
              </a:solidFill>
            </a:endParaRPr>
          </a:p>
        </p:txBody>
      </p:sp>
      <p:sp>
        <p:nvSpPr>
          <p:cNvPr id="4" name="Title 3"/>
          <p:cNvSpPr>
            <a:spLocks noGrp="1"/>
          </p:cNvSpPr>
          <p:nvPr>
            <p:ph type="title"/>
          </p:nvPr>
        </p:nvSpPr>
        <p:spPr/>
        <p:txBody>
          <a:bodyPr/>
          <a:lstStyle/>
          <a:p>
            <a:r>
              <a:rPr lang="en-AU" dirty="0"/>
              <a:t>What we tried to achieve</a:t>
            </a:r>
          </a:p>
        </p:txBody>
      </p:sp>
    </p:spTree>
    <p:extLst>
      <p:ext uri="{BB962C8B-B14F-4D97-AF65-F5344CB8AC3E}">
        <p14:creationId xmlns:p14="http://schemas.microsoft.com/office/powerpoint/2010/main" val="284741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7069" y="1237788"/>
            <a:ext cx="9461272" cy="4384799"/>
          </a:xfrm>
        </p:spPr>
        <p:txBody>
          <a:bodyPr>
            <a:normAutofit fontScale="62500" lnSpcReduction="20000"/>
          </a:bodyPr>
          <a:lstStyle/>
          <a:p>
            <a:r>
              <a:rPr lang="en-AU" sz="2800" b="1" dirty="0"/>
              <a:t>On-line survey sent to VPOs &amp; valuation practitioners through ASA, iiBV and Taqeem</a:t>
            </a:r>
          </a:p>
          <a:p>
            <a:r>
              <a:rPr lang="en-AU" sz="2900" b="1" dirty="0"/>
              <a:t>Received in total </a:t>
            </a:r>
            <a:r>
              <a:rPr lang="en-AU" sz="2900" b="1" u="sng" dirty="0"/>
              <a:t>50 responses </a:t>
            </a:r>
            <a:r>
              <a:rPr lang="en-AU" sz="2900" b="1" dirty="0"/>
              <a:t>(Europe, North America, South America, Middle East, Asia)</a:t>
            </a:r>
          </a:p>
          <a:p>
            <a:endParaRPr lang="en-AU" sz="2800" dirty="0"/>
          </a:p>
          <a:p>
            <a:r>
              <a:rPr lang="en-AU" sz="2800" dirty="0"/>
              <a:t>3 levels of information</a:t>
            </a:r>
          </a:p>
          <a:p>
            <a:pPr marL="609600" indent="-342900">
              <a:buFont typeface="+mj-lt"/>
              <a:buAutoNum type="arabicParenR"/>
            </a:pPr>
            <a:r>
              <a:rPr lang="en-AU" sz="2800" b="1" dirty="0">
                <a:solidFill>
                  <a:srgbClr val="811336"/>
                </a:solidFill>
              </a:rPr>
              <a:t>General information </a:t>
            </a:r>
          </a:p>
          <a:p>
            <a:pPr marL="628650" indent="0">
              <a:buNone/>
            </a:pPr>
            <a:r>
              <a:rPr lang="en-AU" sz="2800" i="1" dirty="0">
                <a:solidFill>
                  <a:srgbClr val="811336"/>
                </a:solidFill>
              </a:rPr>
              <a:t>Use of valuation standards, BV accreditation, supervision </a:t>
            </a:r>
          </a:p>
          <a:p>
            <a:pPr marL="265113" indent="0">
              <a:buNone/>
            </a:pPr>
            <a:r>
              <a:rPr lang="en-AU" sz="2800" b="1" dirty="0">
                <a:solidFill>
                  <a:srgbClr val="811336"/>
                </a:solidFill>
              </a:rPr>
              <a:t>2)    Valuation engagement related questions </a:t>
            </a:r>
          </a:p>
          <a:p>
            <a:pPr marL="628650" indent="0">
              <a:buNone/>
            </a:pPr>
            <a:r>
              <a:rPr lang="en-AU" sz="2800" i="1" dirty="0">
                <a:solidFill>
                  <a:srgbClr val="811336"/>
                </a:solidFill>
              </a:rPr>
              <a:t>Amount of BV valuation work related to financial reporting</a:t>
            </a:r>
          </a:p>
          <a:p>
            <a:pPr marL="266700" indent="0">
              <a:buNone/>
            </a:pPr>
            <a:r>
              <a:rPr lang="en-AU" sz="2800" b="1" dirty="0">
                <a:solidFill>
                  <a:srgbClr val="811336"/>
                </a:solidFill>
              </a:rPr>
              <a:t>3)   Valuation reporting (focused on valuation assignment for financial reporting)</a:t>
            </a:r>
          </a:p>
          <a:p>
            <a:pPr marL="973138" indent="-342900">
              <a:buFont typeface="Wingdings" panose="05000000000000000000" pitchFamily="2" charset="2"/>
              <a:buChar char="ü"/>
            </a:pPr>
            <a:r>
              <a:rPr lang="en-AU" sz="2800" i="1" dirty="0">
                <a:solidFill>
                  <a:srgbClr val="811336"/>
                </a:solidFill>
              </a:rPr>
              <a:t>Disclosures in the valuation reports (key valuation parameters, limitations, assumptions)</a:t>
            </a:r>
          </a:p>
          <a:p>
            <a:pPr marL="973138" indent="-342900">
              <a:buFont typeface="Wingdings" panose="05000000000000000000" pitchFamily="2" charset="2"/>
              <a:buChar char="ü"/>
            </a:pPr>
            <a:r>
              <a:rPr lang="en-AU" sz="2800" i="1" dirty="0">
                <a:solidFill>
                  <a:srgbClr val="811336"/>
                </a:solidFill>
              </a:rPr>
              <a:t>Macro &amp; Industry analysis</a:t>
            </a:r>
          </a:p>
          <a:p>
            <a:pPr marL="973138" indent="-342900">
              <a:buFont typeface="Wingdings" panose="05000000000000000000" pitchFamily="2" charset="2"/>
              <a:buChar char="ü"/>
            </a:pPr>
            <a:r>
              <a:rPr lang="en-AU" sz="2800" i="1" dirty="0">
                <a:solidFill>
                  <a:srgbClr val="811336"/>
                </a:solidFill>
              </a:rPr>
              <a:t>Historical analysis of financial statements</a:t>
            </a:r>
          </a:p>
          <a:p>
            <a:pPr marL="973138" indent="-342900">
              <a:buFont typeface="Wingdings" panose="05000000000000000000" pitchFamily="2" charset="2"/>
              <a:buChar char="ü"/>
            </a:pPr>
            <a:r>
              <a:rPr lang="en-AU" sz="2800" i="1" dirty="0">
                <a:solidFill>
                  <a:srgbClr val="811336"/>
                </a:solidFill>
              </a:rPr>
              <a:t>DCF &amp; market approach</a:t>
            </a:r>
          </a:p>
        </p:txBody>
      </p:sp>
      <p:sp>
        <p:nvSpPr>
          <p:cNvPr id="4" name="Title 3"/>
          <p:cNvSpPr>
            <a:spLocks noGrp="1"/>
          </p:cNvSpPr>
          <p:nvPr>
            <p:ph type="title"/>
          </p:nvPr>
        </p:nvSpPr>
        <p:spPr/>
        <p:txBody>
          <a:bodyPr/>
          <a:lstStyle/>
          <a:p>
            <a:r>
              <a:rPr lang="en-AU" dirty="0"/>
              <a:t>The Survey</a:t>
            </a:r>
          </a:p>
        </p:txBody>
      </p:sp>
    </p:spTree>
    <p:extLst>
      <p:ext uri="{BB962C8B-B14F-4D97-AF65-F5344CB8AC3E}">
        <p14:creationId xmlns:p14="http://schemas.microsoft.com/office/powerpoint/2010/main" val="266305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6333" y="1332689"/>
            <a:ext cx="11738653" cy="4552545"/>
          </a:xfrm>
        </p:spPr>
        <p:txBody>
          <a:bodyPr>
            <a:normAutofit/>
          </a:bodyPr>
          <a:lstStyle/>
          <a:p>
            <a:pPr lvl="0"/>
            <a:r>
              <a:rPr lang="en-AU" b="1" u="sng" dirty="0"/>
              <a:t>Question 1</a:t>
            </a:r>
            <a:r>
              <a:rPr lang="en-AU" dirty="0"/>
              <a:t>: Do you need to be licensed / certified / accredited if you are doing business valuation for financial reporting purposes in your country? If so, please specify what are the accreditation / certification related requirements?</a:t>
            </a:r>
          </a:p>
          <a:p>
            <a:pPr marL="265113" indent="0">
              <a:buNone/>
            </a:pPr>
            <a:endParaRPr lang="en-AU" b="1" dirty="0">
              <a:solidFill>
                <a:schemeClr val="tx1"/>
              </a:solidFill>
            </a:endParaRPr>
          </a:p>
          <a:p>
            <a:pPr marL="608013" indent="-342900">
              <a:buFont typeface="Wingdings" panose="05000000000000000000" pitchFamily="2" charset="2"/>
              <a:buChar char="Ø"/>
            </a:pPr>
            <a:r>
              <a:rPr lang="en-AU" b="1" i="1" dirty="0">
                <a:solidFill>
                  <a:schemeClr val="tx1"/>
                </a:solidFill>
              </a:rPr>
              <a:t>In most cases NO accreditation needed.</a:t>
            </a:r>
          </a:p>
          <a:p>
            <a:pPr marL="608013" indent="-342900">
              <a:buFont typeface="Wingdings" panose="05000000000000000000" pitchFamily="2" charset="2"/>
              <a:buChar char="Ø"/>
            </a:pPr>
            <a:r>
              <a:rPr lang="en-AU" b="1" i="1" dirty="0">
                <a:solidFill>
                  <a:schemeClr val="tx1"/>
                </a:solidFill>
              </a:rPr>
              <a:t>Exceptions:</a:t>
            </a:r>
          </a:p>
          <a:p>
            <a:pPr marL="895350" indent="-266700">
              <a:buFont typeface="Wingdings" panose="05000000000000000000" pitchFamily="2" charset="2"/>
              <a:buChar char="ü"/>
            </a:pPr>
            <a:r>
              <a:rPr lang="en-AU" b="1" i="1" dirty="0">
                <a:solidFill>
                  <a:schemeClr val="tx1"/>
                </a:solidFill>
              </a:rPr>
              <a:t>CEIV (combined credential ASA, RICS, AICPA)</a:t>
            </a:r>
          </a:p>
          <a:p>
            <a:pPr marL="895350" indent="-266700">
              <a:buFont typeface="Wingdings" panose="05000000000000000000" pitchFamily="2" charset="2"/>
              <a:buChar char="ü"/>
            </a:pPr>
            <a:r>
              <a:rPr lang="en-AU" b="1" i="1" dirty="0">
                <a:solidFill>
                  <a:schemeClr val="tx1"/>
                </a:solidFill>
              </a:rPr>
              <a:t>In some instances local requirements  </a:t>
            </a:r>
          </a:p>
          <a:p>
            <a:pPr marL="265113" indent="0">
              <a:buNone/>
            </a:pPr>
            <a:endParaRPr lang="en-AU" dirty="0"/>
          </a:p>
          <a:p>
            <a:endParaRPr lang="en-AU" dirty="0"/>
          </a:p>
        </p:txBody>
      </p:sp>
      <p:sp>
        <p:nvSpPr>
          <p:cNvPr id="4" name="Title 3"/>
          <p:cNvSpPr>
            <a:spLocks noGrp="1"/>
          </p:cNvSpPr>
          <p:nvPr>
            <p:ph type="title"/>
          </p:nvPr>
        </p:nvSpPr>
        <p:spPr/>
        <p:txBody>
          <a:bodyPr/>
          <a:lstStyle/>
          <a:p>
            <a:r>
              <a:rPr lang="en-AU" dirty="0"/>
              <a:t>Answers: Section 1 - General Information</a:t>
            </a:r>
            <a:endParaRPr lang="en-GB" dirty="0"/>
          </a:p>
        </p:txBody>
      </p:sp>
    </p:spTree>
    <p:extLst>
      <p:ext uri="{BB962C8B-B14F-4D97-AF65-F5344CB8AC3E}">
        <p14:creationId xmlns:p14="http://schemas.microsoft.com/office/powerpoint/2010/main" val="2032029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6333" y="1332689"/>
            <a:ext cx="11738653" cy="4552545"/>
          </a:xfrm>
        </p:spPr>
        <p:txBody>
          <a:bodyPr>
            <a:normAutofit lnSpcReduction="10000"/>
          </a:bodyPr>
          <a:lstStyle/>
          <a:p>
            <a:pPr lvl="0"/>
            <a:r>
              <a:rPr lang="en-AU" b="1" u="sng" dirty="0"/>
              <a:t>Question 2</a:t>
            </a:r>
            <a:r>
              <a:rPr lang="en-AU" dirty="0"/>
              <a:t>: Business valuations for financial related purposes are prepared in line with pertaining GAAP standards. Are you required to use also IVS (International Valuation Standards issued by IVSC) or any other valuation standards for your BV engagements that are prepared for financial reporting purposes? </a:t>
            </a:r>
          </a:p>
          <a:p>
            <a:endParaRPr lang="en-AU" dirty="0"/>
          </a:p>
          <a:p>
            <a:pPr marL="608013" indent="-342900">
              <a:buFont typeface="Wingdings" panose="05000000000000000000" pitchFamily="2" charset="2"/>
              <a:buChar char="Ø"/>
            </a:pPr>
            <a:r>
              <a:rPr lang="en-AU" b="1" i="1" dirty="0">
                <a:solidFill>
                  <a:schemeClr val="tx1"/>
                </a:solidFill>
              </a:rPr>
              <a:t>In most cases NO requirements for additional valuation standards.</a:t>
            </a:r>
          </a:p>
          <a:p>
            <a:pPr marL="608013" indent="-342900">
              <a:buFont typeface="Wingdings" panose="05000000000000000000" pitchFamily="2" charset="2"/>
              <a:buChar char="Ø"/>
            </a:pPr>
            <a:r>
              <a:rPr lang="en-AU" b="1" i="1" dirty="0">
                <a:solidFill>
                  <a:schemeClr val="tx1"/>
                </a:solidFill>
              </a:rPr>
              <a:t>Exceptions:</a:t>
            </a:r>
          </a:p>
          <a:p>
            <a:pPr marL="895350" indent="-266700">
              <a:buFont typeface="Wingdings" panose="05000000000000000000" pitchFamily="2" charset="2"/>
              <a:buChar char="ü"/>
            </a:pPr>
            <a:r>
              <a:rPr lang="en-AU" b="1" i="1" dirty="0">
                <a:solidFill>
                  <a:schemeClr val="tx1"/>
                </a:solidFill>
              </a:rPr>
              <a:t>USPAP</a:t>
            </a:r>
            <a:endParaRPr lang="sl-SI" b="1" i="1" dirty="0">
              <a:solidFill>
                <a:schemeClr val="tx1"/>
              </a:solidFill>
            </a:endParaRPr>
          </a:p>
          <a:p>
            <a:pPr marL="895350" indent="-266700">
              <a:buFont typeface="Wingdings" panose="05000000000000000000" pitchFamily="2" charset="2"/>
              <a:buChar char="ü"/>
            </a:pPr>
            <a:r>
              <a:rPr lang="sl-SI" b="1" i="1" dirty="0">
                <a:solidFill>
                  <a:schemeClr val="tx1"/>
                </a:solidFill>
              </a:rPr>
              <a:t>CBV</a:t>
            </a:r>
            <a:endParaRPr lang="en-AU" b="1" i="1" dirty="0">
              <a:solidFill>
                <a:schemeClr val="tx1"/>
              </a:solidFill>
            </a:endParaRPr>
          </a:p>
          <a:p>
            <a:pPr marL="895350" indent="-266700">
              <a:buFont typeface="Wingdings" panose="05000000000000000000" pitchFamily="2" charset="2"/>
              <a:buChar char="ü"/>
            </a:pPr>
            <a:r>
              <a:rPr lang="en-AU" b="1" i="1" dirty="0">
                <a:solidFill>
                  <a:schemeClr val="tx1"/>
                </a:solidFill>
              </a:rPr>
              <a:t>OIV (Italy)</a:t>
            </a:r>
          </a:p>
          <a:p>
            <a:pPr marL="895350" indent="-266700">
              <a:buFont typeface="Wingdings" panose="05000000000000000000" pitchFamily="2" charset="2"/>
              <a:buChar char="ü"/>
            </a:pPr>
            <a:r>
              <a:rPr lang="en-AU" b="1" i="1" dirty="0">
                <a:solidFill>
                  <a:schemeClr val="tx1"/>
                </a:solidFill>
              </a:rPr>
              <a:t>IVS</a:t>
            </a:r>
          </a:p>
          <a:p>
            <a:endParaRPr lang="en-AU" dirty="0"/>
          </a:p>
        </p:txBody>
      </p:sp>
      <p:sp>
        <p:nvSpPr>
          <p:cNvPr id="4" name="Title 3"/>
          <p:cNvSpPr>
            <a:spLocks noGrp="1"/>
          </p:cNvSpPr>
          <p:nvPr>
            <p:ph type="title"/>
          </p:nvPr>
        </p:nvSpPr>
        <p:spPr/>
        <p:txBody>
          <a:bodyPr/>
          <a:lstStyle/>
          <a:p>
            <a:r>
              <a:rPr lang="en-AU" dirty="0"/>
              <a:t>Answers: Section 1 - General Information</a:t>
            </a:r>
            <a:endParaRPr lang="en-GB" dirty="0"/>
          </a:p>
        </p:txBody>
      </p:sp>
    </p:spTree>
    <p:extLst>
      <p:ext uri="{BB962C8B-B14F-4D97-AF65-F5344CB8AC3E}">
        <p14:creationId xmlns:p14="http://schemas.microsoft.com/office/powerpoint/2010/main" val="205994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6333" y="1332689"/>
            <a:ext cx="11738653" cy="4552545"/>
          </a:xfrm>
        </p:spPr>
        <p:txBody>
          <a:bodyPr>
            <a:normAutofit/>
          </a:bodyPr>
          <a:lstStyle/>
          <a:p>
            <a:pPr lvl="0"/>
            <a:r>
              <a:rPr lang="en-AU" b="1" u="sng" dirty="0"/>
              <a:t>Question 3</a:t>
            </a:r>
            <a:r>
              <a:rPr lang="en-AU" dirty="0"/>
              <a:t>: Is your business-related valuation work (for the purpose of financial reporting) subject to regulation or monitoring (e.g. peer review, state regulated review, etc.)? If so, please specify is regulation / monitoring is state implemented, VPO exercised or other?</a:t>
            </a:r>
          </a:p>
          <a:p>
            <a:pPr marL="608013" indent="-342900">
              <a:buFont typeface="Wingdings" panose="05000000000000000000" pitchFamily="2" charset="2"/>
              <a:buChar char="Ø"/>
            </a:pPr>
            <a:endParaRPr lang="en-AU" b="1" i="1" dirty="0">
              <a:solidFill>
                <a:schemeClr val="tx1"/>
              </a:solidFill>
            </a:endParaRPr>
          </a:p>
          <a:p>
            <a:pPr marL="608013" indent="-342900">
              <a:buFont typeface="Wingdings" panose="05000000000000000000" pitchFamily="2" charset="2"/>
              <a:buChar char="Ø"/>
            </a:pPr>
            <a:r>
              <a:rPr lang="en-AU" b="1" i="1" dirty="0">
                <a:solidFill>
                  <a:schemeClr val="tx1"/>
                </a:solidFill>
              </a:rPr>
              <a:t>In most cases NO regulation &amp; monitoring.</a:t>
            </a:r>
          </a:p>
          <a:p>
            <a:pPr marL="608013" indent="-342900">
              <a:buFont typeface="Wingdings" panose="05000000000000000000" pitchFamily="2" charset="2"/>
              <a:buChar char="Ø"/>
            </a:pPr>
            <a:r>
              <a:rPr lang="en-AU" b="1" i="1" dirty="0">
                <a:solidFill>
                  <a:schemeClr val="tx1"/>
                </a:solidFill>
              </a:rPr>
              <a:t>Exceptions:</a:t>
            </a:r>
          </a:p>
          <a:p>
            <a:pPr marL="895350" indent="-266700">
              <a:buFont typeface="Wingdings" panose="05000000000000000000" pitchFamily="2" charset="2"/>
              <a:buChar char="ü"/>
            </a:pPr>
            <a:r>
              <a:rPr lang="en-AU" b="1" i="1" dirty="0">
                <a:solidFill>
                  <a:schemeClr val="tx1"/>
                </a:solidFill>
              </a:rPr>
              <a:t>In some cases locally implemented monitoring, peer review (</a:t>
            </a:r>
            <a:r>
              <a:rPr lang="sl-SI" b="1" i="1" dirty="0">
                <a:solidFill>
                  <a:schemeClr val="tx1"/>
                </a:solidFill>
              </a:rPr>
              <a:t>e.g. </a:t>
            </a:r>
            <a:r>
              <a:rPr lang="en-AU" b="1" i="1" dirty="0">
                <a:solidFill>
                  <a:schemeClr val="tx1"/>
                </a:solidFill>
              </a:rPr>
              <a:t>CBV, Taqeem,</a:t>
            </a:r>
            <a:r>
              <a:rPr lang="sl-SI" b="1" i="1" dirty="0">
                <a:solidFill>
                  <a:schemeClr val="tx1"/>
                </a:solidFill>
              </a:rPr>
              <a:t>….</a:t>
            </a:r>
            <a:r>
              <a:rPr lang="en-AU" b="1" i="1" dirty="0">
                <a:solidFill>
                  <a:schemeClr val="tx1"/>
                </a:solidFill>
              </a:rPr>
              <a:t>) </a:t>
            </a:r>
          </a:p>
          <a:p>
            <a:endParaRPr lang="en-AU" dirty="0"/>
          </a:p>
        </p:txBody>
      </p:sp>
      <p:sp>
        <p:nvSpPr>
          <p:cNvPr id="4" name="Title 3"/>
          <p:cNvSpPr>
            <a:spLocks noGrp="1"/>
          </p:cNvSpPr>
          <p:nvPr>
            <p:ph type="title"/>
          </p:nvPr>
        </p:nvSpPr>
        <p:spPr/>
        <p:txBody>
          <a:bodyPr/>
          <a:lstStyle/>
          <a:p>
            <a:r>
              <a:rPr lang="en-AU" dirty="0"/>
              <a:t>Answers: Section 1 - General Information</a:t>
            </a:r>
            <a:endParaRPr lang="en-GB" dirty="0"/>
          </a:p>
        </p:txBody>
      </p:sp>
    </p:spTree>
    <p:extLst>
      <p:ext uri="{BB962C8B-B14F-4D97-AF65-F5344CB8AC3E}">
        <p14:creationId xmlns:p14="http://schemas.microsoft.com/office/powerpoint/2010/main" val="285750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6333" y="1292951"/>
            <a:ext cx="10715378" cy="2604370"/>
          </a:xfrm>
        </p:spPr>
        <p:txBody>
          <a:bodyPr/>
          <a:lstStyle/>
          <a:p>
            <a:pPr lvl="0"/>
            <a:r>
              <a:rPr lang="en-AU" b="1" u="sng" dirty="0"/>
              <a:t>Question 4</a:t>
            </a:r>
            <a:r>
              <a:rPr lang="en-AU" dirty="0"/>
              <a:t>: </a:t>
            </a:r>
            <a:r>
              <a:rPr lang="en-AU" b="1" dirty="0"/>
              <a:t>What percentage of your annual BV work refers to financial reporting related engagements? Please use the information from the last 2 fiscal years.</a:t>
            </a:r>
            <a:endParaRPr lang="sl-SI" b="1" dirty="0"/>
          </a:p>
          <a:p>
            <a:pPr marL="0" lvl="0" indent="0">
              <a:buNone/>
            </a:pPr>
            <a:endParaRPr lang="sl-SI" b="1" dirty="0"/>
          </a:p>
          <a:p>
            <a:pPr lvl="8"/>
            <a:endParaRPr lang="sl-SI" b="1" dirty="0"/>
          </a:p>
          <a:p>
            <a:pPr lvl="8"/>
            <a:endParaRPr lang="en-AU" b="1" dirty="0"/>
          </a:p>
        </p:txBody>
      </p:sp>
      <p:sp>
        <p:nvSpPr>
          <p:cNvPr id="4" name="Title 3"/>
          <p:cNvSpPr>
            <a:spLocks noGrp="1"/>
          </p:cNvSpPr>
          <p:nvPr>
            <p:ph type="title"/>
          </p:nvPr>
        </p:nvSpPr>
        <p:spPr/>
        <p:txBody>
          <a:bodyPr/>
          <a:lstStyle/>
          <a:p>
            <a:r>
              <a:rPr lang="en-AU" dirty="0"/>
              <a:t>Answers: Section 2 – Valuation engagement</a:t>
            </a:r>
            <a:endParaRPr lang="en-GB" dirty="0"/>
          </a:p>
        </p:txBody>
      </p:sp>
      <p:sp>
        <p:nvSpPr>
          <p:cNvPr id="6" name="Content Placeholder 4">
            <a:extLst>
              <a:ext uri="{FF2B5EF4-FFF2-40B4-BE49-F238E27FC236}">
                <a16:creationId xmlns:a16="http://schemas.microsoft.com/office/drawing/2014/main" xmlns="" id="{8E4F5DDB-55BF-4023-8F6A-455CB13CF18D}"/>
              </a:ext>
            </a:extLst>
          </p:cNvPr>
          <p:cNvSpPr txBox="1">
            <a:spLocks/>
          </p:cNvSpPr>
          <p:nvPr/>
        </p:nvSpPr>
        <p:spPr>
          <a:xfrm>
            <a:off x="6096000" y="2405808"/>
            <a:ext cx="4699346" cy="600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752641"/>
                </a:solidFill>
                <a:latin typeface="+mj-lt"/>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752641"/>
                </a:solidFill>
                <a:latin typeface="+mj-lt"/>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752641"/>
                </a:solidFill>
                <a:latin typeface="+mj-lt"/>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752641"/>
                </a:solidFill>
                <a:latin typeface="+mj-lt"/>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752641"/>
                </a:solidFill>
                <a:latin typeface="+mj-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AU" sz="1800" b="1" i="1" u="sng" dirty="0"/>
              <a:t>32% of respondents do more than 50% of BV financial reporting work</a:t>
            </a:r>
          </a:p>
          <a:p>
            <a:pPr lvl="8"/>
            <a:endParaRPr lang="en-AU" b="1" i="1" u="sng" dirty="0"/>
          </a:p>
        </p:txBody>
      </p:sp>
      <p:graphicFrame>
        <p:nvGraphicFramePr>
          <p:cNvPr id="7" name="Chart 6">
            <a:extLst>
              <a:ext uri="{FF2B5EF4-FFF2-40B4-BE49-F238E27FC236}">
                <a16:creationId xmlns:a16="http://schemas.microsoft.com/office/drawing/2014/main" xmlns="" id="{6B8E0271-50F6-40D3-BD72-CA975AFF9BC4}"/>
              </a:ext>
            </a:extLst>
          </p:cNvPr>
          <p:cNvGraphicFramePr>
            <a:graphicFrameLocks noGrp="1"/>
          </p:cNvGraphicFramePr>
          <p:nvPr>
            <p:extLst>
              <p:ext uri="{D42A27DB-BD31-4B8C-83A1-F6EECF244321}">
                <p14:modId xmlns:p14="http://schemas.microsoft.com/office/powerpoint/2010/main" val="2942871131"/>
              </p:ext>
            </p:extLst>
          </p:nvPr>
        </p:nvGraphicFramePr>
        <p:xfrm>
          <a:off x="762816" y="2067951"/>
          <a:ext cx="5525442" cy="34970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955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6334" y="1257333"/>
            <a:ext cx="9260622" cy="4109353"/>
          </a:xfrm>
        </p:spPr>
        <p:txBody>
          <a:bodyPr>
            <a:normAutofit/>
          </a:bodyPr>
          <a:lstStyle/>
          <a:p>
            <a:pPr lvl="0"/>
            <a:r>
              <a:rPr lang="en-AU" b="1" dirty="0"/>
              <a:t>Question 5: </a:t>
            </a:r>
            <a:r>
              <a:rPr lang="en-AU" dirty="0"/>
              <a:t>When preparing business valuation assignments for financial reporting purposes do you always or most of the times disclose the following elements in your reports?</a:t>
            </a:r>
          </a:p>
          <a:p>
            <a:pPr marL="895350" lvl="1" indent="-438150">
              <a:buFont typeface="Wingdings" panose="05000000000000000000" pitchFamily="2" charset="2"/>
              <a:buChar char="Ø"/>
            </a:pPr>
            <a:r>
              <a:rPr lang="en-AU" sz="2400" b="1" dirty="0"/>
              <a:t>A) Key valuation parameters</a:t>
            </a:r>
          </a:p>
          <a:p>
            <a:pPr marL="1258888" lvl="1" indent="0">
              <a:spcAft>
                <a:spcPts val="500"/>
              </a:spcAft>
              <a:buNone/>
            </a:pPr>
            <a:r>
              <a:rPr lang="en-AU" b="1" i="1" dirty="0">
                <a:solidFill>
                  <a:schemeClr val="tx1"/>
                </a:solidFill>
              </a:rPr>
              <a:t>purpose of the valuation, basis of value, subject of the valuation, valuation date, scope of work</a:t>
            </a:r>
            <a:endParaRPr lang="en-AU" b="1" dirty="0">
              <a:solidFill>
                <a:schemeClr val="tx1"/>
              </a:solidFill>
            </a:endParaRPr>
          </a:p>
          <a:p>
            <a:pPr marL="1258888" lvl="1" indent="0">
              <a:spcAft>
                <a:spcPts val="500"/>
              </a:spcAft>
              <a:buNone/>
            </a:pPr>
            <a:r>
              <a:rPr lang="en-AU" sz="2400" b="1" dirty="0">
                <a:solidFill>
                  <a:schemeClr val="tx1"/>
                </a:solidFill>
              </a:rPr>
              <a:t>All responded YES.</a:t>
            </a:r>
          </a:p>
          <a:p>
            <a:pPr marL="1258888" lvl="1" indent="0">
              <a:buNone/>
            </a:pPr>
            <a:endParaRPr lang="en-AU" sz="2400" b="1" dirty="0"/>
          </a:p>
          <a:p>
            <a:pPr marL="895350" lvl="1" indent="-438150">
              <a:buFont typeface="Wingdings" panose="05000000000000000000" pitchFamily="2" charset="2"/>
              <a:buChar char="Ø"/>
            </a:pPr>
            <a:r>
              <a:rPr lang="en-AU" sz="2400" b="1" dirty="0"/>
              <a:t>B) Assumptions &amp; limitations</a:t>
            </a:r>
            <a:endParaRPr lang="sl-SI" sz="2400" b="1" dirty="0"/>
          </a:p>
          <a:p>
            <a:pPr marL="1258888" lvl="1" indent="-801688">
              <a:buNone/>
            </a:pPr>
            <a:r>
              <a:rPr lang="sl-SI" sz="2400" b="1" dirty="0">
                <a:solidFill>
                  <a:schemeClr val="tx1"/>
                </a:solidFill>
              </a:rPr>
              <a:t>	</a:t>
            </a:r>
            <a:r>
              <a:rPr lang="en-AU" sz="2400" b="1" dirty="0">
                <a:solidFill>
                  <a:schemeClr val="tx1"/>
                </a:solidFill>
              </a:rPr>
              <a:t>All responded YES.</a:t>
            </a:r>
          </a:p>
          <a:p>
            <a:pPr marL="457200" lvl="1" indent="0">
              <a:buNone/>
            </a:pPr>
            <a:endParaRPr lang="en-AU" sz="2400" b="1" dirty="0"/>
          </a:p>
        </p:txBody>
      </p:sp>
      <p:sp>
        <p:nvSpPr>
          <p:cNvPr id="4" name="Title 3"/>
          <p:cNvSpPr>
            <a:spLocks noGrp="1"/>
          </p:cNvSpPr>
          <p:nvPr>
            <p:ph type="title"/>
          </p:nvPr>
        </p:nvSpPr>
        <p:spPr/>
        <p:txBody>
          <a:bodyPr/>
          <a:lstStyle/>
          <a:p>
            <a:r>
              <a:rPr lang="en-AU" dirty="0"/>
              <a:t>Answers: Section 3 – Valuation reporting</a:t>
            </a:r>
            <a:endParaRPr lang="en-GB" dirty="0"/>
          </a:p>
        </p:txBody>
      </p:sp>
    </p:spTree>
    <p:extLst>
      <p:ext uri="{BB962C8B-B14F-4D97-AF65-F5344CB8AC3E}">
        <p14:creationId xmlns:p14="http://schemas.microsoft.com/office/powerpoint/2010/main" val="122576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2024" y="1311877"/>
            <a:ext cx="4876597" cy="3995096"/>
          </a:xfrm>
        </p:spPr>
        <p:txBody>
          <a:bodyPr>
            <a:normAutofit/>
          </a:bodyPr>
          <a:lstStyle/>
          <a:p>
            <a:pPr lvl="0"/>
            <a:r>
              <a:rPr lang="en-AU" dirty="0"/>
              <a:t>Question 6: When preparing business valuation for financial reporting purposes do you always or most of the times disclose </a:t>
            </a:r>
            <a:r>
              <a:rPr lang="en-AU" u="sng" dirty="0"/>
              <a:t>subject company review</a:t>
            </a:r>
            <a:r>
              <a:rPr lang="en-AU" dirty="0"/>
              <a:t>?</a:t>
            </a:r>
          </a:p>
          <a:p>
            <a:pPr marL="895350" lvl="1" indent="-438150">
              <a:buFont typeface="Wingdings" panose="05000000000000000000" pitchFamily="2" charset="2"/>
              <a:buChar char="Ø"/>
            </a:pPr>
            <a:endParaRPr lang="en-AU" sz="2400" b="1" dirty="0"/>
          </a:p>
          <a:p>
            <a:pPr marL="457200" lvl="1" indent="0">
              <a:buNone/>
            </a:pPr>
            <a:r>
              <a:rPr lang="en-AU" i="1" dirty="0"/>
              <a:t>(general subject company information, business model, management, employees, other important matters such as legal issues, off balance sheet assets, etc.) </a:t>
            </a:r>
            <a:endParaRPr lang="en-AU" dirty="0"/>
          </a:p>
          <a:p>
            <a:pPr marL="457200" lvl="1" indent="0">
              <a:buNone/>
            </a:pPr>
            <a:endParaRPr lang="en-AU" sz="2400" b="1" dirty="0"/>
          </a:p>
        </p:txBody>
      </p:sp>
      <p:sp>
        <p:nvSpPr>
          <p:cNvPr id="4" name="Title 3"/>
          <p:cNvSpPr>
            <a:spLocks noGrp="1"/>
          </p:cNvSpPr>
          <p:nvPr>
            <p:ph type="title"/>
          </p:nvPr>
        </p:nvSpPr>
        <p:spPr>
          <a:xfrm>
            <a:off x="296333" y="100583"/>
            <a:ext cx="7999169" cy="945555"/>
          </a:xfrm>
        </p:spPr>
        <p:txBody>
          <a:bodyPr/>
          <a:lstStyle/>
          <a:p>
            <a:r>
              <a:rPr lang="en-AU"/>
              <a:t>Answers: Section 3 – Valuation reporting</a:t>
            </a:r>
            <a:endParaRPr lang="en-GB" dirty="0"/>
          </a:p>
        </p:txBody>
      </p:sp>
      <p:graphicFrame>
        <p:nvGraphicFramePr>
          <p:cNvPr id="6" name="Chart 5">
            <a:extLst>
              <a:ext uri="{FF2B5EF4-FFF2-40B4-BE49-F238E27FC236}">
                <a16:creationId xmlns:a16="http://schemas.microsoft.com/office/drawing/2014/main" xmlns="" id="{73FD5A3C-4A14-46B2-AE50-DE2FBB9C76B4}"/>
              </a:ext>
            </a:extLst>
          </p:cNvPr>
          <p:cNvGraphicFramePr>
            <a:graphicFrameLocks noGrp="1"/>
          </p:cNvGraphicFramePr>
          <p:nvPr>
            <p:extLst>
              <p:ext uri="{D42A27DB-BD31-4B8C-83A1-F6EECF244321}">
                <p14:modId xmlns:p14="http://schemas.microsoft.com/office/powerpoint/2010/main" val="3291073883"/>
              </p:ext>
            </p:extLst>
          </p:nvPr>
        </p:nvGraphicFramePr>
        <p:xfrm>
          <a:off x="5099288" y="1046138"/>
          <a:ext cx="6900453" cy="4367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5399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5AD37F3476E44ACED0662781BA67D" ma:contentTypeVersion="11" ma:contentTypeDescription="Create a new document." ma:contentTypeScope="" ma:versionID="2ec929be096c67217f80150e8bcceeb2">
  <xsd:schema xmlns:xsd="http://www.w3.org/2001/XMLSchema" xmlns:xs="http://www.w3.org/2001/XMLSchema" xmlns:p="http://schemas.microsoft.com/office/2006/metadata/properties" xmlns:ns3="63c5c2d5-4f69-439b-aa7d-c81e20b6e776" xmlns:ns4="4a479c4e-f4da-43e1-bc5d-bafec05651a5" targetNamespace="http://schemas.microsoft.com/office/2006/metadata/properties" ma:root="true" ma:fieldsID="4482d68e42975770a78e6aeefbcd2e53" ns3:_="" ns4:_="">
    <xsd:import namespace="63c5c2d5-4f69-439b-aa7d-c81e20b6e776"/>
    <xsd:import namespace="4a479c4e-f4da-43e1-bc5d-bafec05651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c5c2d5-4f69-439b-aa7d-c81e20b6e7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479c4e-f4da-43e1-bc5d-bafec05651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BD8473-B36F-413E-A451-5C32F8D89F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c5c2d5-4f69-439b-aa7d-c81e20b6e776"/>
    <ds:schemaRef ds:uri="4a479c4e-f4da-43e1-bc5d-bafec0565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197D0D-77AC-417B-ADFE-BF397E1E9F7F}">
  <ds:schemaRefs>
    <ds:schemaRef ds:uri="http://schemas.microsoft.com/sharepoint/v3/contenttype/forms"/>
  </ds:schemaRefs>
</ds:datastoreItem>
</file>

<file path=customXml/itemProps3.xml><?xml version="1.0" encoding="utf-8"?>
<ds:datastoreItem xmlns:ds="http://schemas.openxmlformats.org/officeDocument/2006/customXml" ds:itemID="{593086E2-6627-4196-9EFA-1F06F778D0A4}">
  <ds:schemaRefs>
    <ds:schemaRef ds:uri="http://schemas.openxmlformats.org/package/2006/metadata/core-properties"/>
    <ds:schemaRef ds:uri="4a479c4e-f4da-43e1-bc5d-bafec05651a5"/>
    <ds:schemaRef ds:uri="http://www.w3.org/XML/1998/namespace"/>
    <ds:schemaRef ds:uri="http://schemas.microsoft.com/office/2006/documentManagement/types"/>
    <ds:schemaRef ds:uri="http://schemas.microsoft.com/office/2006/metadata/properties"/>
    <ds:schemaRef ds:uri="63c5c2d5-4f69-439b-aa7d-c81e20b6e776"/>
    <ds:schemaRef ds:uri="http://purl.org/dc/elements/1.1/"/>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412</TotalTime>
  <Words>5493</Words>
  <Application>Microsoft Office PowerPoint</Application>
  <PresentationFormat>Custom</PresentationFormat>
  <Paragraphs>337</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Reducing the gap between BV practices</vt:lpstr>
      <vt:lpstr>What we tried to achieve</vt:lpstr>
      <vt:lpstr>The Survey</vt:lpstr>
      <vt:lpstr>Answers: Section 1 - General Information</vt:lpstr>
      <vt:lpstr>Answers: Section 1 - General Information</vt:lpstr>
      <vt:lpstr>Answers: Section 1 - General Information</vt:lpstr>
      <vt:lpstr>Answers: Section 2 – Valuation engagement</vt:lpstr>
      <vt:lpstr>Answers: Section 3 – Valuation reporting</vt:lpstr>
      <vt:lpstr>Answers: Section 3 – Valuation reporting</vt:lpstr>
      <vt:lpstr>Answers: Section 3 – Valuation reporting</vt:lpstr>
      <vt:lpstr>Answers: Section 3 – Valuation reporting</vt:lpstr>
      <vt:lpstr>Answers: Section 3 – Valuation reporting</vt:lpstr>
      <vt:lpstr>Answers: Section 3 – Valuation reporting</vt:lpstr>
      <vt:lpstr>Answers: Section 3 – Valuation reporting</vt:lpstr>
      <vt:lpstr>Answers: Section 3 – Valuation reporting</vt:lpstr>
      <vt:lpstr>Answers: Section 3 – Valuation reporting</vt:lpstr>
      <vt:lpstr>Conclusion and further action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Stokes - IVSC</dc:creator>
  <cp:lastModifiedBy>Jack</cp:lastModifiedBy>
  <cp:revision>46</cp:revision>
  <dcterms:created xsi:type="dcterms:W3CDTF">2019-10-01T12:33:52Z</dcterms:created>
  <dcterms:modified xsi:type="dcterms:W3CDTF">2019-10-08T13:57:33Z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0x010100F4F5AD37F3476E44ACED0662781BA67D</vt:lpwstr>
  </property>
</Properties>
</file>